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84" r:id="rId3"/>
    <p:sldId id="352" r:id="rId4"/>
    <p:sldId id="257" r:id="rId5"/>
    <p:sldId id="273" r:id="rId6"/>
    <p:sldId id="274" r:id="rId7"/>
    <p:sldId id="353" r:id="rId8"/>
    <p:sldId id="275" r:id="rId9"/>
    <p:sldId id="258" r:id="rId10"/>
    <p:sldId id="259" r:id="rId11"/>
    <p:sldId id="283" r:id="rId12"/>
    <p:sldId id="355" r:id="rId13"/>
    <p:sldId id="276" r:id="rId14"/>
    <p:sldId id="285" r:id="rId15"/>
    <p:sldId id="349" r:id="rId16"/>
    <p:sldId id="350" r:id="rId17"/>
    <p:sldId id="351" r:id="rId18"/>
    <p:sldId id="277" r:id="rId19"/>
    <p:sldId id="290" r:id="rId20"/>
    <p:sldId id="281" r:id="rId21"/>
    <p:sldId id="278" r:id="rId22"/>
    <p:sldId id="289" r:id="rId23"/>
    <p:sldId id="282" r:id="rId24"/>
    <p:sldId id="354" r:id="rId25"/>
    <p:sldId id="279" r:id="rId26"/>
    <p:sldId id="286" r:id="rId27"/>
    <p:sldId id="280" r:id="rId28"/>
    <p:sldId id="356" r:id="rId29"/>
    <p:sldId id="357" r:id="rId30"/>
    <p:sldId id="287" r:id="rId31"/>
    <p:sldId id="302" r:id="rId32"/>
    <p:sldId id="291" r:id="rId33"/>
    <p:sldId id="303" r:id="rId34"/>
    <p:sldId id="288" r:id="rId35"/>
    <p:sldId id="304" r:id="rId36"/>
    <p:sldId id="305" r:id="rId37"/>
    <p:sldId id="292" r:id="rId38"/>
    <p:sldId id="293" r:id="rId39"/>
    <p:sldId id="294" r:id="rId40"/>
    <p:sldId id="295" r:id="rId41"/>
    <p:sldId id="296" r:id="rId42"/>
    <p:sldId id="297" r:id="rId43"/>
    <p:sldId id="298" r:id="rId44"/>
    <p:sldId id="299" r:id="rId45"/>
    <p:sldId id="358" r:id="rId46"/>
    <p:sldId id="300" r:id="rId47"/>
    <p:sldId id="359" r:id="rId48"/>
    <p:sldId id="301" r:id="rId49"/>
    <p:sldId id="306" r:id="rId50"/>
    <p:sldId id="307" r:id="rId51"/>
    <p:sldId id="308" r:id="rId52"/>
    <p:sldId id="309" r:id="rId53"/>
    <p:sldId id="310" r:id="rId54"/>
    <p:sldId id="311" r:id="rId55"/>
    <p:sldId id="312" r:id="rId56"/>
    <p:sldId id="360" r:id="rId57"/>
    <p:sldId id="315" r:id="rId58"/>
    <p:sldId id="317" r:id="rId59"/>
    <p:sldId id="316" r:id="rId60"/>
    <p:sldId id="319" r:id="rId61"/>
    <p:sldId id="320" r:id="rId62"/>
    <p:sldId id="326" r:id="rId63"/>
    <p:sldId id="361" r:id="rId64"/>
    <p:sldId id="313" r:id="rId65"/>
    <p:sldId id="314" r:id="rId66"/>
    <p:sldId id="318" r:id="rId67"/>
    <p:sldId id="321" r:id="rId68"/>
    <p:sldId id="327" r:id="rId69"/>
    <p:sldId id="328" r:id="rId70"/>
    <p:sldId id="329" r:id="rId71"/>
    <p:sldId id="322" r:id="rId72"/>
    <p:sldId id="323" r:id="rId73"/>
    <p:sldId id="325" r:id="rId74"/>
    <p:sldId id="330" r:id="rId75"/>
    <p:sldId id="331" r:id="rId76"/>
    <p:sldId id="337" r:id="rId77"/>
    <p:sldId id="338" r:id="rId78"/>
    <p:sldId id="339" r:id="rId79"/>
    <p:sldId id="340" r:id="rId80"/>
    <p:sldId id="341" r:id="rId81"/>
    <p:sldId id="342" r:id="rId82"/>
    <p:sldId id="332" r:id="rId83"/>
    <p:sldId id="333" r:id="rId84"/>
    <p:sldId id="334" r:id="rId85"/>
    <p:sldId id="335" r:id="rId86"/>
    <p:sldId id="343" r:id="rId87"/>
    <p:sldId id="344" r:id="rId88"/>
    <p:sldId id="345" r:id="rId89"/>
    <p:sldId id="346" r:id="rId90"/>
    <p:sldId id="348"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88" autoAdjust="0"/>
    <p:restoredTop sz="94660"/>
  </p:normalViewPr>
  <p:slideViewPr>
    <p:cSldViewPr snapToGrid="0">
      <p:cViewPr varScale="1">
        <p:scale>
          <a:sx n="74" d="100"/>
          <a:sy n="74" d="100"/>
        </p:scale>
        <p:origin x="4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218FFD-F698-4C5A-BBE9-15EF34B95832}" type="datetimeFigureOut">
              <a:rPr lang="en-US" smtClean="0"/>
              <a:t>8/7/2018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28295-0ECD-4600-AE0A-17FBC56A2787}" type="slidenum">
              <a:rPr lang="en-US" smtClean="0"/>
              <a:t>‹#›</a:t>
            </a:fld>
            <a:endParaRPr lang="en-US"/>
          </a:p>
        </p:txBody>
      </p:sp>
    </p:spTree>
    <p:extLst>
      <p:ext uri="{BB962C8B-B14F-4D97-AF65-F5344CB8AC3E}">
        <p14:creationId xmlns:p14="http://schemas.microsoft.com/office/powerpoint/2010/main" val="2093654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6F621974-E181-4513-A83A-90B92DFE3684}" type="slidenum">
              <a:rPr lang="en-US" smtClean="0"/>
              <a:pPr/>
              <a:t>9</a:t>
            </a:fld>
            <a:endParaRPr lang="en-US" smtClean="0"/>
          </a:p>
        </p:txBody>
      </p:sp>
      <p:sp>
        <p:nvSpPr>
          <p:cNvPr id="256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56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Tree>
    <p:extLst>
      <p:ext uri="{BB962C8B-B14F-4D97-AF65-F5344CB8AC3E}">
        <p14:creationId xmlns:p14="http://schemas.microsoft.com/office/powerpoint/2010/main" val="584875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4B44FA2-2DBD-4CD5-AD0E-D372B1015427}"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1993863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44FA2-2DBD-4CD5-AD0E-D372B1015427}"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1285415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44FA2-2DBD-4CD5-AD0E-D372B1015427}"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44543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B44FA2-2DBD-4CD5-AD0E-D372B1015427}"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2776310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4B44FA2-2DBD-4CD5-AD0E-D372B1015427}" type="datetimeFigureOut">
              <a:rPr lang="en-US" smtClean="0"/>
              <a:t>8/7/2018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238736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44FA2-2DBD-4CD5-AD0E-D372B1015427}"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24902164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4B44FA2-2DBD-4CD5-AD0E-D372B1015427}" type="datetimeFigureOut">
              <a:rPr lang="en-US" smtClean="0"/>
              <a:t>8/7/2018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3439520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4B44FA2-2DBD-4CD5-AD0E-D372B1015427}" type="datetimeFigureOut">
              <a:rPr lang="en-US" smtClean="0"/>
              <a:t>8/7/2018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2623796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B44FA2-2DBD-4CD5-AD0E-D372B1015427}" type="datetimeFigureOut">
              <a:rPr lang="en-US" smtClean="0"/>
              <a:t>8/7/2018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2308075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44FA2-2DBD-4CD5-AD0E-D372B1015427}"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134384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4B44FA2-2DBD-4CD5-AD0E-D372B1015427}" type="datetimeFigureOut">
              <a:rPr lang="en-US" smtClean="0"/>
              <a:t>8/7/2018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38F5AC-58FB-41A0-899D-564D4580CEE0}" type="slidenum">
              <a:rPr lang="en-US" smtClean="0"/>
              <a:t>‹#›</a:t>
            </a:fld>
            <a:endParaRPr lang="en-US"/>
          </a:p>
        </p:txBody>
      </p:sp>
    </p:spTree>
    <p:extLst>
      <p:ext uri="{BB962C8B-B14F-4D97-AF65-F5344CB8AC3E}">
        <p14:creationId xmlns:p14="http://schemas.microsoft.com/office/powerpoint/2010/main" val="3395325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44FA2-2DBD-4CD5-AD0E-D372B1015427}" type="datetimeFigureOut">
              <a:rPr lang="en-US" smtClean="0"/>
              <a:t>8/7/2018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8F5AC-58FB-41A0-899D-564D4580CEE0}" type="slidenum">
              <a:rPr lang="en-US" smtClean="0"/>
              <a:t>‹#›</a:t>
            </a:fld>
            <a:endParaRPr lang="en-US"/>
          </a:p>
        </p:txBody>
      </p:sp>
    </p:spTree>
    <p:extLst>
      <p:ext uri="{BB962C8B-B14F-4D97-AF65-F5344CB8AC3E}">
        <p14:creationId xmlns:p14="http://schemas.microsoft.com/office/powerpoint/2010/main" val="1866217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Processes and Threads</a:t>
            </a:r>
            <a:endParaRPr lang="en-US" dirty="0"/>
          </a:p>
        </p:txBody>
      </p:sp>
    </p:spTree>
    <p:extLst>
      <p:ext uri="{BB962C8B-B14F-4D97-AF65-F5344CB8AC3E}">
        <p14:creationId xmlns:p14="http://schemas.microsoft.com/office/powerpoint/2010/main" val="16931181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3"/>
          <p:cNvSpPr txBox="1">
            <a:spLocks noChangeArrowheads="1"/>
          </p:cNvSpPr>
          <p:nvPr/>
        </p:nvSpPr>
        <p:spPr bwMode="auto">
          <a:xfrm>
            <a:off x="3413125" y="5065713"/>
            <a:ext cx="1111394" cy="369332"/>
          </a:xfrm>
          <a:prstGeom prst="rect">
            <a:avLst/>
          </a:prstGeom>
          <a:noFill/>
          <a:ln w="9525">
            <a:noFill/>
            <a:miter lim="800000"/>
            <a:headEnd/>
            <a:tailEnd/>
          </a:ln>
        </p:spPr>
        <p:txBody>
          <a:bodyPr wrap="none">
            <a:spAutoFit/>
          </a:bodyPr>
          <a:lstStyle/>
          <a:p>
            <a:r>
              <a:rPr lang="en-US"/>
              <a:t>Figure 3.2</a:t>
            </a:r>
          </a:p>
        </p:txBody>
      </p:sp>
      <p:pic>
        <p:nvPicPr>
          <p:cNvPr id="10243" name="Picture 4"/>
          <p:cNvPicPr>
            <a:picLocks noChangeAspect="1" noChangeArrowheads="1"/>
          </p:cNvPicPr>
          <p:nvPr/>
        </p:nvPicPr>
        <p:blipFill>
          <a:blip r:embed="rId2" cstate="print"/>
          <a:srcRect/>
          <a:stretch>
            <a:fillRect/>
          </a:stretch>
        </p:blipFill>
        <p:spPr bwMode="auto">
          <a:xfrm>
            <a:off x="1905000" y="2057400"/>
            <a:ext cx="8153400" cy="3741738"/>
          </a:xfrm>
          <a:prstGeom prst="rect">
            <a:avLst/>
          </a:prstGeom>
          <a:noFill/>
          <a:ln w="9525">
            <a:noFill/>
            <a:miter lim="800000"/>
            <a:headEnd/>
            <a:tailEnd/>
          </a:ln>
        </p:spPr>
      </p:pic>
      <p:sp>
        <p:nvSpPr>
          <p:cNvPr id="2" name="TextBox 1"/>
          <p:cNvSpPr txBox="1"/>
          <p:nvPr/>
        </p:nvSpPr>
        <p:spPr>
          <a:xfrm>
            <a:off x="767644" y="282222"/>
            <a:ext cx="9087556" cy="369332"/>
          </a:xfrm>
          <a:prstGeom prst="rect">
            <a:avLst/>
          </a:prstGeom>
          <a:noFill/>
        </p:spPr>
        <p:txBody>
          <a:bodyPr wrap="square" rtlCol="0">
            <a:spAutoFit/>
          </a:bodyPr>
          <a:lstStyle/>
          <a:p>
            <a:r>
              <a:rPr lang="en-US" dirty="0" smtClean="0"/>
              <a:t>Ready to running and running to ready state transition are cause by the scheduler </a:t>
            </a:r>
            <a:endParaRPr lang="en-US" dirty="0"/>
          </a:p>
        </p:txBody>
      </p:sp>
    </p:spTree>
    <p:extLst>
      <p:ext uri="{BB962C8B-B14F-4D97-AF65-F5344CB8AC3E}">
        <p14:creationId xmlns:p14="http://schemas.microsoft.com/office/powerpoint/2010/main" val="35367124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91327" y="317249"/>
            <a:ext cx="4809346" cy="6223501"/>
          </a:xfrm>
          <a:prstGeom prst="rect">
            <a:avLst/>
          </a:prstGeom>
        </p:spPr>
      </p:pic>
    </p:spTree>
    <p:extLst>
      <p:ext uri="{BB962C8B-B14F-4D97-AF65-F5344CB8AC3E}">
        <p14:creationId xmlns:p14="http://schemas.microsoft.com/office/powerpoint/2010/main" val="3615688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ChangeArrowheads="1"/>
          </p:cNvSpPr>
          <p:nvPr/>
        </p:nvSpPr>
        <p:spPr bwMode="auto">
          <a:xfrm>
            <a:off x="2765425" y="558801"/>
            <a:ext cx="72136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Times New Roman" panose="02020603050405020304" pitchFamily="18" charset="0"/>
                <a:ea typeface="宋体" panose="02010600030101010101" pitchFamily="2" charset="-122"/>
              </a:defRPr>
            </a:lvl1pPr>
            <a:lvl2pPr marL="742950" indent="-285750">
              <a:defRPr sz="3200">
                <a:solidFill>
                  <a:schemeClr val="tx1"/>
                </a:solidFill>
                <a:latin typeface="Times New Roman" panose="02020603050405020304" pitchFamily="18" charset="0"/>
                <a:ea typeface="宋体" panose="02010600030101010101" pitchFamily="2" charset="-122"/>
              </a:defRPr>
            </a:lvl2pPr>
            <a:lvl3pPr marL="1143000" indent="-228600">
              <a:defRPr sz="3200">
                <a:solidFill>
                  <a:schemeClr val="tx1"/>
                </a:solidFill>
                <a:latin typeface="Times New Roman" panose="02020603050405020304" pitchFamily="18" charset="0"/>
                <a:ea typeface="宋体" panose="02010600030101010101" pitchFamily="2" charset="-122"/>
              </a:defRPr>
            </a:lvl3pPr>
            <a:lvl4pPr marL="1600200" indent="-228600">
              <a:defRPr sz="3200">
                <a:solidFill>
                  <a:schemeClr val="tx1"/>
                </a:solidFill>
                <a:latin typeface="Times New Roman" panose="02020603050405020304" pitchFamily="18" charset="0"/>
                <a:ea typeface="宋体" panose="02010600030101010101" pitchFamily="2" charset="-122"/>
              </a:defRPr>
            </a:lvl4pPr>
            <a:lvl5pPr marL="2057400" indent="-228600">
              <a:defRPr sz="3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chemeClr val="tx1"/>
                </a:solidFill>
                <a:latin typeface="Times New Roman" panose="02020603050405020304" pitchFamily="18" charset="0"/>
                <a:ea typeface="宋体" panose="02010600030101010101" pitchFamily="2" charset="-122"/>
              </a:defRPr>
            </a:lvl9pPr>
          </a:lstStyle>
          <a:p>
            <a:r>
              <a:rPr lang="en-US" altLang="en-US" sz="1800"/>
              <a:t>In the following process state transition diagram for a uniprocessor system, assume that there are always some processes in the ready state: Now consider the following statements:</a:t>
            </a:r>
          </a:p>
          <a:p>
            <a:endParaRPr lang="en-US" altLang="en-US" sz="1800"/>
          </a:p>
          <a:p>
            <a:endParaRPr lang="en-US" altLang="en-US" sz="1800"/>
          </a:p>
          <a:p>
            <a:r>
              <a:rPr lang="en-US" altLang="en-US" sz="1800"/>
              <a:t>I. If a process makes a transition D, it would result in </a:t>
            </a:r>
          </a:p>
          <a:p>
            <a:r>
              <a:rPr lang="en-US" altLang="en-US" sz="1800"/>
              <a:t>   another process making transition A immediately.</a:t>
            </a:r>
          </a:p>
          <a:p>
            <a:r>
              <a:rPr lang="en-US" altLang="en-US" sz="1800"/>
              <a:t>II. A process P2 in blocked state can make transition E </a:t>
            </a:r>
          </a:p>
          <a:p>
            <a:r>
              <a:rPr lang="en-US" altLang="en-US" sz="1800"/>
              <a:t>    while another process P1 is in running state.</a:t>
            </a:r>
          </a:p>
          <a:p>
            <a:r>
              <a:rPr lang="en-US" altLang="en-US" sz="1800"/>
              <a:t>III. The OS uses preemptive scheduling.</a:t>
            </a:r>
          </a:p>
          <a:p>
            <a:r>
              <a:rPr lang="en-US" altLang="en-US" sz="1800"/>
              <a:t>IV. The OS uses non-preemptive scheduling.</a:t>
            </a:r>
          </a:p>
          <a:p>
            <a:endParaRPr lang="en-US" altLang="en-US" sz="1800"/>
          </a:p>
          <a:p>
            <a:r>
              <a:rPr lang="en-US" altLang="en-US" sz="1800"/>
              <a:t>Which of the above statements are TRUE? </a:t>
            </a:r>
          </a:p>
          <a:p>
            <a:endParaRPr lang="en-US" altLang="en-US" sz="1800"/>
          </a:p>
          <a:p>
            <a:r>
              <a:rPr lang="en-US" altLang="en-US" sz="1800"/>
              <a:t>(A) I and II</a:t>
            </a:r>
          </a:p>
          <a:p>
            <a:r>
              <a:rPr lang="en-US" altLang="en-US" sz="1800"/>
              <a:t>(B) I and III</a:t>
            </a:r>
          </a:p>
          <a:p>
            <a:r>
              <a:rPr lang="en-US" altLang="en-US" sz="1800" b="1"/>
              <a:t>(C)</a:t>
            </a:r>
            <a:r>
              <a:rPr lang="en-US" altLang="en-US" sz="1800"/>
              <a:t> II and III</a:t>
            </a:r>
          </a:p>
          <a:p>
            <a:r>
              <a:rPr lang="en-US" altLang="en-US" sz="1800"/>
              <a:t>(D) II and IV</a:t>
            </a:r>
          </a:p>
        </p:txBody>
      </p:sp>
      <p:pic>
        <p:nvPicPr>
          <p:cNvPr id="49155" name="Picture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7589" y="4179888"/>
            <a:ext cx="4776787" cy="191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86180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12799" y="338667"/>
            <a:ext cx="10758311" cy="2308324"/>
          </a:xfrm>
          <a:prstGeom prst="rect">
            <a:avLst/>
          </a:prstGeom>
          <a:noFill/>
        </p:spPr>
        <p:txBody>
          <a:bodyPr wrap="square" rtlCol="0">
            <a:spAutoFit/>
          </a:bodyPr>
          <a:lstStyle/>
          <a:p>
            <a:r>
              <a:rPr lang="en-US" b="1" dirty="0" smtClean="0"/>
              <a:t>Implementation of process</a:t>
            </a:r>
          </a:p>
          <a:p>
            <a:r>
              <a:rPr lang="en-US" dirty="0" smtClean="0"/>
              <a:t>To implement the process model </a:t>
            </a:r>
            <a:r>
              <a:rPr lang="en-US" dirty="0" err="1" smtClean="0"/>
              <a:t>os</a:t>
            </a:r>
            <a:r>
              <a:rPr lang="en-US" dirty="0" smtClean="0"/>
              <a:t> maintains a table( an array of structures)called Process table, with one entry per process (PCB or TCB)</a:t>
            </a:r>
          </a:p>
          <a:p>
            <a:r>
              <a:rPr lang="en-US" b="1" dirty="0" smtClean="0"/>
              <a:t>This entry contains following information </a:t>
            </a:r>
          </a:p>
          <a:p>
            <a:r>
              <a:rPr lang="en-US" dirty="0" smtClean="0"/>
              <a:t>State, its Pc, stack pointer, memory allocation, the status of its open files, its accounting and scheduling information and everything else about the process that must be saved when the process is switched from running to ready or blocked state, so that it can be restarted later </a:t>
            </a:r>
          </a:p>
          <a:p>
            <a:endParaRPr lang="en-US" dirty="0"/>
          </a:p>
        </p:txBody>
      </p:sp>
      <p:pic>
        <p:nvPicPr>
          <p:cNvPr id="3" name="Picture 2"/>
          <p:cNvPicPr>
            <a:picLocks noChangeAspect="1"/>
          </p:cNvPicPr>
          <p:nvPr/>
        </p:nvPicPr>
        <p:blipFill>
          <a:blip r:embed="rId2"/>
          <a:stretch>
            <a:fillRect/>
          </a:stretch>
        </p:blipFill>
        <p:spPr>
          <a:xfrm>
            <a:off x="2639070" y="3211247"/>
            <a:ext cx="4687419" cy="3225892"/>
          </a:xfrm>
          <a:prstGeom prst="rect">
            <a:avLst/>
          </a:prstGeom>
        </p:spPr>
      </p:pic>
    </p:spTree>
    <p:extLst>
      <p:ext uri="{BB962C8B-B14F-4D97-AF65-F5344CB8AC3E}">
        <p14:creationId xmlns:p14="http://schemas.microsoft.com/office/powerpoint/2010/main" val="4187875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86237" y="1738489"/>
            <a:ext cx="6146606" cy="2452511"/>
          </a:xfrm>
          <a:prstGeom prst="rect">
            <a:avLst/>
          </a:prstGeom>
        </p:spPr>
      </p:pic>
    </p:spTree>
    <p:extLst>
      <p:ext uri="{BB962C8B-B14F-4D97-AF65-F5344CB8AC3E}">
        <p14:creationId xmlns:p14="http://schemas.microsoft.com/office/powerpoint/2010/main" val="28568972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00259" y="311120"/>
            <a:ext cx="9109656" cy="369332"/>
          </a:xfrm>
          <a:prstGeom prst="rect">
            <a:avLst/>
          </a:prstGeom>
        </p:spPr>
        <p:txBody>
          <a:bodyPr wrap="square">
            <a:spAutoFit/>
          </a:bodyPr>
          <a:lstStyle/>
          <a:p>
            <a:r>
              <a:rPr lang="en-US" dirty="0">
                <a:latin typeface="Times-Roman"/>
              </a:rPr>
              <a:t>Suppose that user process 3 is </a:t>
            </a:r>
            <a:r>
              <a:rPr lang="en-US" dirty="0" smtClean="0">
                <a:latin typeface="Times-Roman"/>
              </a:rPr>
              <a:t>running when </a:t>
            </a:r>
            <a:r>
              <a:rPr lang="en-US" dirty="0">
                <a:latin typeface="Times-Roman"/>
              </a:rPr>
              <a:t>a disk interrupt happens.</a:t>
            </a:r>
            <a:endParaRPr lang="en-US" dirty="0"/>
          </a:p>
        </p:txBody>
      </p:sp>
      <p:pic>
        <p:nvPicPr>
          <p:cNvPr id="3" name="Picture 2"/>
          <p:cNvPicPr>
            <a:picLocks noChangeAspect="1"/>
          </p:cNvPicPr>
          <p:nvPr/>
        </p:nvPicPr>
        <p:blipFill>
          <a:blip r:embed="rId2"/>
          <a:stretch>
            <a:fillRect/>
          </a:stretch>
        </p:blipFill>
        <p:spPr>
          <a:xfrm>
            <a:off x="2095230" y="1279838"/>
            <a:ext cx="7894899" cy="3111858"/>
          </a:xfrm>
          <a:prstGeom prst="rect">
            <a:avLst/>
          </a:prstGeom>
        </p:spPr>
      </p:pic>
      <p:sp>
        <p:nvSpPr>
          <p:cNvPr id="4" name="Rectangle 3"/>
          <p:cNvSpPr/>
          <p:nvPr/>
        </p:nvSpPr>
        <p:spPr>
          <a:xfrm>
            <a:off x="781318" y="4506257"/>
            <a:ext cx="11131639" cy="923330"/>
          </a:xfrm>
          <a:prstGeom prst="rect">
            <a:avLst/>
          </a:prstGeom>
        </p:spPr>
        <p:txBody>
          <a:bodyPr wrap="square">
            <a:spAutoFit/>
          </a:bodyPr>
          <a:lstStyle/>
          <a:p>
            <a:r>
              <a:rPr lang="en-US" dirty="0">
                <a:latin typeface="Times-Roman"/>
              </a:rPr>
              <a:t>A process may be interrupted thousands of times during its execution, but the</a:t>
            </a:r>
          </a:p>
          <a:p>
            <a:r>
              <a:rPr lang="en-US" dirty="0">
                <a:latin typeface="Times-Roman"/>
              </a:rPr>
              <a:t>key idea is that after each interrupt the interrupted process returns to precisely the</a:t>
            </a:r>
          </a:p>
          <a:p>
            <a:r>
              <a:rPr lang="en-US" dirty="0">
                <a:latin typeface="Times-Roman"/>
              </a:rPr>
              <a:t>same state it was in before the interrupt occurred.</a:t>
            </a:r>
            <a:endParaRPr lang="en-US" dirty="0"/>
          </a:p>
        </p:txBody>
      </p:sp>
    </p:spTree>
    <p:extLst>
      <p:ext uri="{BB962C8B-B14F-4D97-AF65-F5344CB8AC3E}">
        <p14:creationId xmlns:p14="http://schemas.microsoft.com/office/powerpoint/2010/main" val="1862604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9099" y="386366"/>
            <a:ext cx="8332631" cy="584775"/>
          </a:xfrm>
          <a:prstGeom prst="rect">
            <a:avLst/>
          </a:prstGeom>
          <a:noFill/>
        </p:spPr>
        <p:txBody>
          <a:bodyPr wrap="square" rtlCol="0">
            <a:spAutoFit/>
          </a:bodyPr>
          <a:lstStyle/>
          <a:p>
            <a:r>
              <a:rPr lang="en-US" sz="3200" dirty="0" smtClean="0"/>
              <a:t>Modeling Multiprogramming</a:t>
            </a:r>
            <a:endParaRPr lang="en-US" sz="3200" dirty="0"/>
          </a:p>
        </p:txBody>
      </p:sp>
      <p:sp>
        <p:nvSpPr>
          <p:cNvPr id="5" name="Rectangle 4"/>
          <p:cNvSpPr/>
          <p:nvPr/>
        </p:nvSpPr>
        <p:spPr>
          <a:xfrm>
            <a:off x="601014" y="893631"/>
            <a:ext cx="10925577" cy="3416320"/>
          </a:xfrm>
          <a:prstGeom prst="rect">
            <a:avLst/>
          </a:prstGeom>
        </p:spPr>
        <p:txBody>
          <a:bodyPr wrap="square">
            <a:spAutoFit/>
          </a:bodyPr>
          <a:lstStyle/>
          <a:p>
            <a:r>
              <a:rPr lang="en-US" dirty="0">
                <a:latin typeface="Times-Roman"/>
              </a:rPr>
              <a:t>When multiprogramming is used, the CPU utilization can be improved.</a:t>
            </a:r>
          </a:p>
          <a:p>
            <a:r>
              <a:rPr lang="en-US" dirty="0">
                <a:latin typeface="Times-Roman"/>
              </a:rPr>
              <a:t>Crudely put, if the average process computes only 20% of the time it is sitting in</a:t>
            </a:r>
          </a:p>
          <a:p>
            <a:r>
              <a:rPr lang="en-US" dirty="0" smtClean="0">
                <a:latin typeface="Times-Roman"/>
              </a:rPr>
              <a:t>memory, then with five processes in memory at once the CPU should be busy all</a:t>
            </a:r>
          </a:p>
          <a:p>
            <a:r>
              <a:rPr lang="en-US" dirty="0" smtClean="0">
                <a:latin typeface="Times-Roman"/>
              </a:rPr>
              <a:t>the </a:t>
            </a:r>
            <a:r>
              <a:rPr lang="en-US" dirty="0">
                <a:latin typeface="Times-Roman"/>
              </a:rPr>
              <a:t>time</a:t>
            </a:r>
            <a:r>
              <a:rPr lang="en-US" dirty="0" smtClean="0">
                <a:latin typeface="Times-Roman"/>
              </a:rPr>
              <a:t>.</a:t>
            </a:r>
          </a:p>
          <a:p>
            <a:endParaRPr lang="en-US" dirty="0">
              <a:latin typeface="Times-Roman"/>
            </a:endParaRPr>
          </a:p>
          <a:p>
            <a:r>
              <a:rPr lang="en-US" dirty="0" smtClean="0"/>
              <a:t>Better </a:t>
            </a:r>
            <a:r>
              <a:rPr lang="en-US" dirty="0"/>
              <a:t>model is to look at CPU usage from a probabilistic viewpoint. Suppose</a:t>
            </a:r>
          </a:p>
          <a:p>
            <a:r>
              <a:rPr lang="en-US" dirty="0"/>
              <a:t>that a process spends a fraction p of its time waiting for I/O to complete. With</a:t>
            </a:r>
          </a:p>
          <a:p>
            <a:r>
              <a:rPr lang="en-US" dirty="0"/>
              <a:t>n processes in memory at once, the probability that all n processes are waiting for</a:t>
            </a:r>
          </a:p>
          <a:p>
            <a:r>
              <a:rPr lang="en-US" dirty="0"/>
              <a:t>I/O (in which case the CPU will be idle) is </a:t>
            </a:r>
            <a:r>
              <a:rPr lang="en-US" dirty="0" err="1"/>
              <a:t>p</a:t>
            </a:r>
            <a:r>
              <a:rPr lang="en-US" baseline="30000" dirty="0" err="1"/>
              <a:t>n</a:t>
            </a:r>
            <a:r>
              <a:rPr lang="en-US" dirty="0"/>
              <a:t>. </a:t>
            </a:r>
            <a:endParaRPr lang="en-US" dirty="0" smtClean="0"/>
          </a:p>
          <a:p>
            <a:r>
              <a:rPr lang="en-US" dirty="0" smtClean="0"/>
              <a:t>The </a:t>
            </a:r>
            <a:r>
              <a:rPr lang="en-US" dirty="0"/>
              <a:t>CPU utilization is then given</a:t>
            </a:r>
          </a:p>
          <a:p>
            <a:r>
              <a:rPr lang="en-US" dirty="0"/>
              <a:t>by the formula</a:t>
            </a:r>
          </a:p>
          <a:p>
            <a:r>
              <a:rPr lang="en-US" dirty="0"/>
              <a:t>CPU utilization = 1 − </a:t>
            </a:r>
            <a:r>
              <a:rPr lang="en-US" dirty="0" err="1"/>
              <a:t>p</a:t>
            </a:r>
            <a:r>
              <a:rPr lang="en-US" baseline="30000" dirty="0" err="1"/>
              <a:t>n</a:t>
            </a:r>
            <a:endParaRPr lang="en-US" baseline="30000" dirty="0"/>
          </a:p>
        </p:txBody>
      </p:sp>
      <p:pic>
        <p:nvPicPr>
          <p:cNvPr id="6" name="Picture 5"/>
          <p:cNvPicPr>
            <a:picLocks noChangeAspect="1"/>
          </p:cNvPicPr>
          <p:nvPr/>
        </p:nvPicPr>
        <p:blipFill>
          <a:blip r:embed="rId2"/>
          <a:stretch>
            <a:fillRect/>
          </a:stretch>
        </p:blipFill>
        <p:spPr>
          <a:xfrm>
            <a:off x="5325414" y="3326438"/>
            <a:ext cx="5610225" cy="3038475"/>
          </a:xfrm>
          <a:prstGeom prst="rect">
            <a:avLst/>
          </a:prstGeom>
        </p:spPr>
      </p:pic>
    </p:spTree>
    <p:extLst>
      <p:ext uri="{BB962C8B-B14F-4D97-AF65-F5344CB8AC3E}">
        <p14:creationId xmlns:p14="http://schemas.microsoft.com/office/powerpoint/2010/main" val="308125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08337" y="1305342"/>
            <a:ext cx="10805375" cy="3970318"/>
          </a:xfrm>
          <a:prstGeom prst="rect">
            <a:avLst/>
          </a:prstGeom>
        </p:spPr>
        <p:txBody>
          <a:bodyPr wrap="square">
            <a:spAutoFit/>
          </a:bodyPr>
          <a:lstStyle/>
          <a:p>
            <a:r>
              <a:rPr lang="en-US" dirty="0" smtClean="0">
                <a:latin typeface="Times-Roman"/>
              </a:rPr>
              <a:t>Suppose</a:t>
            </a:r>
            <a:r>
              <a:rPr lang="en-US" dirty="0">
                <a:latin typeface="Times-Roman"/>
              </a:rPr>
              <a:t>, for example, that a computer has 8 GB of memory, with the operating</a:t>
            </a:r>
          </a:p>
          <a:p>
            <a:r>
              <a:rPr lang="en-US" dirty="0">
                <a:latin typeface="Times-Roman"/>
              </a:rPr>
              <a:t>system and its tables taking up 2 GB and each user program also taking up 2 GB.</a:t>
            </a:r>
          </a:p>
          <a:p>
            <a:r>
              <a:rPr lang="en-US" dirty="0">
                <a:latin typeface="Times-Roman"/>
              </a:rPr>
              <a:t>These sizes allow three user programs to be in memory at once. With an 80% average</a:t>
            </a:r>
          </a:p>
          <a:p>
            <a:r>
              <a:rPr lang="en-US" dirty="0">
                <a:latin typeface="Times-Roman"/>
              </a:rPr>
              <a:t>I/O wait, we have a CPU utilization (ignoring operating system overhead) of</a:t>
            </a:r>
          </a:p>
          <a:p>
            <a:r>
              <a:rPr lang="en-US" dirty="0">
                <a:latin typeface="Times-Roman"/>
              </a:rPr>
              <a:t>1 </a:t>
            </a:r>
            <a:r>
              <a:rPr lang="en-US" dirty="0" smtClean="0">
                <a:latin typeface="Symbol" panose="05050102010706020507" pitchFamily="18" charset="2"/>
              </a:rPr>
              <a:t>-.</a:t>
            </a:r>
            <a:r>
              <a:rPr lang="en-US" dirty="0" smtClean="0">
                <a:latin typeface="Times-Roman"/>
              </a:rPr>
              <a:t> </a:t>
            </a:r>
            <a:r>
              <a:rPr lang="en-US" dirty="0">
                <a:latin typeface="Times-Roman"/>
              </a:rPr>
              <a:t>8</a:t>
            </a:r>
            <a:r>
              <a:rPr lang="en-US" sz="2000" baseline="30000" dirty="0">
                <a:latin typeface="Times-Roman"/>
              </a:rPr>
              <a:t>3</a:t>
            </a:r>
            <a:r>
              <a:rPr lang="en-US" sz="800" dirty="0">
                <a:latin typeface="Times-Roman"/>
              </a:rPr>
              <a:t> </a:t>
            </a:r>
            <a:r>
              <a:rPr lang="en-US" dirty="0">
                <a:latin typeface="Times-Roman"/>
              </a:rPr>
              <a:t>or about 49%. </a:t>
            </a:r>
            <a:endParaRPr lang="en-US" dirty="0" smtClean="0">
              <a:latin typeface="Times-Roman"/>
            </a:endParaRPr>
          </a:p>
          <a:p>
            <a:r>
              <a:rPr lang="en-US" dirty="0" smtClean="0">
                <a:latin typeface="Times-Roman"/>
              </a:rPr>
              <a:t>Adding </a:t>
            </a:r>
            <a:r>
              <a:rPr lang="en-US" dirty="0">
                <a:latin typeface="Times-Roman"/>
              </a:rPr>
              <a:t>another 8 GB of memory allows the system to </a:t>
            </a:r>
            <a:r>
              <a:rPr lang="en-US" dirty="0" smtClean="0">
                <a:latin typeface="Times-Roman"/>
              </a:rPr>
              <a:t>go from </a:t>
            </a:r>
            <a:r>
              <a:rPr lang="en-US" dirty="0">
                <a:latin typeface="Times-Roman"/>
              </a:rPr>
              <a:t>three-way multiprogramming to seven-way multiprogramming, thus </a:t>
            </a:r>
            <a:r>
              <a:rPr lang="en-US" dirty="0" smtClean="0">
                <a:latin typeface="Times-Roman"/>
              </a:rPr>
              <a:t>raising the </a:t>
            </a:r>
            <a:r>
              <a:rPr lang="en-US" dirty="0">
                <a:latin typeface="Times-Roman"/>
              </a:rPr>
              <a:t>CPU utilization to 79%. </a:t>
            </a:r>
            <a:endParaRPr lang="en-US" dirty="0" smtClean="0">
              <a:latin typeface="Times-Roman"/>
            </a:endParaRPr>
          </a:p>
          <a:p>
            <a:r>
              <a:rPr lang="en-US" dirty="0" smtClean="0">
                <a:latin typeface="Times-Roman"/>
              </a:rPr>
              <a:t>In </a:t>
            </a:r>
            <a:r>
              <a:rPr lang="en-US" dirty="0">
                <a:latin typeface="Times-Roman"/>
              </a:rPr>
              <a:t>other words, the additional 8 GB will raise </a:t>
            </a:r>
            <a:r>
              <a:rPr lang="en-US" dirty="0" smtClean="0">
                <a:latin typeface="Times-Roman"/>
              </a:rPr>
              <a:t>the throughput </a:t>
            </a:r>
            <a:r>
              <a:rPr lang="en-US" dirty="0">
                <a:latin typeface="Times-Roman"/>
              </a:rPr>
              <a:t>by 30</a:t>
            </a:r>
            <a:r>
              <a:rPr lang="en-US" dirty="0" smtClean="0">
                <a:latin typeface="Times-Roman"/>
              </a:rPr>
              <a:t>%.</a:t>
            </a:r>
          </a:p>
          <a:p>
            <a:endParaRPr lang="en-US" dirty="0" smtClean="0">
              <a:latin typeface="Times-Roman"/>
            </a:endParaRPr>
          </a:p>
          <a:p>
            <a:r>
              <a:rPr lang="en-US" dirty="0">
                <a:latin typeface="Times-Roman"/>
              </a:rPr>
              <a:t>Adding yet another 8 GB would increase CPU utilization only from 79% to 91%, thus raising the throughput by only another 12</a:t>
            </a:r>
            <a:r>
              <a:rPr lang="en-US" dirty="0" smtClean="0">
                <a:latin typeface="Times-Roman"/>
              </a:rPr>
              <a:t>%.</a:t>
            </a:r>
          </a:p>
          <a:p>
            <a:endParaRPr lang="en-US" dirty="0" smtClean="0">
              <a:latin typeface="Times-Roman"/>
            </a:endParaRPr>
          </a:p>
          <a:p>
            <a:r>
              <a:rPr lang="en-US" dirty="0">
                <a:latin typeface="Times-Roman"/>
              </a:rPr>
              <a:t>Using this model, the </a:t>
            </a:r>
            <a:r>
              <a:rPr lang="en-US" dirty="0" smtClean="0">
                <a:latin typeface="Times-Roman"/>
              </a:rPr>
              <a:t>computer’s owner </a:t>
            </a:r>
            <a:r>
              <a:rPr lang="en-US" dirty="0">
                <a:latin typeface="Times-Roman"/>
              </a:rPr>
              <a:t>might decide that the first addition was a good investment but </a:t>
            </a:r>
            <a:r>
              <a:rPr lang="en-US" dirty="0" smtClean="0">
                <a:latin typeface="Times-Roman"/>
              </a:rPr>
              <a:t>that the </a:t>
            </a:r>
            <a:r>
              <a:rPr lang="en-US" dirty="0">
                <a:latin typeface="Times-Roman"/>
              </a:rPr>
              <a:t>second was not.</a:t>
            </a:r>
          </a:p>
        </p:txBody>
      </p:sp>
      <p:sp>
        <p:nvSpPr>
          <p:cNvPr id="3" name="Rectangle 2"/>
          <p:cNvSpPr/>
          <p:nvPr/>
        </p:nvSpPr>
        <p:spPr>
          <a:xfrm>
            <a:off x="708337" y="617044"/>
            <a:ext cx="5015540" cy="584775"/>
          </a:xfrm>
          <a:prstGeom prst="rect">
            <a:avLst/>
          </a:prstGeom>
        </p:spPr>
        <p:txBody>
          <a:bodyPr wrap="none">
            <a:spAutoFit/>
          </a:bodyPr>
          <a:lstStyle/>
          <a:p>
            <a:r>
              <a:rPr lang="en-US" sz="3200" dirty="0"/>
              <a:t>Modeling Multiprogramming</a:t>
            </a:r>
          </a:p>
        </p:txBody>
      </p:sp>
    </p:spTree>
    <p:extLst>
      <p:ext uri="{BB962C8B-B14F-4D97-AF65-F5344CB8AC3E}">
        <p14:creationId xmlns:p14="http://schemas.microsoft.com/office/powerpoint/2010/main" val="2215965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4755" y="270933"/>
            <a:ext cx="11309717" cy="6740307"/>
          </a:xfrm>
          <a:prstGeom prst="rect">
            <a:avLst/>
          </a:prstGeom>
          <a:noFill/>
        </p:spPr>
        <p:txBody>
          <a:bodyPr wrap="square" rtlCol="0">
            <a:spAutoFit/>
          </a:bodyPr>
          <a:lstStyle/>
          <a:p>
            <a:r>
              <a:rPr lang="en-US" dirty="0" smtClean="0"/>
              <a:t>Threads</a:t>
            </a:r>
          </a:p>
          <a:p>
            <a:r>
              <a:rPr lang="en-US" dirty="0" smtClean="0"/>
              <a:t>Each process has an address space and a single thread of control. So it can do one task at a time.</a:t>
            </a:r>
          </a:p>
          <a:p>
            <a:r>
              <a:rPr lang="en-US" dirty="0" smtClean="0"/>
              <a:t>Now in many </a:t>
            </a:r>
            <a:r>
              <a:rPr lang="en-US" dirty="0" err="1" smtClean="0"/>
              <a:t>Os</a:t>
            </a:r>
            <a:r>
              <a:rPr lang="en-US" dirty="0" smtClean="0"/>
              <a:t> it is possible to have multiple threads of control in the same address space running in quasi parallel so process can perform more than one task at a time</a:t>
            </a:r>
          </a:p>
          <a:p>
            <a:endParaRPr lang="en-US" dirty="0" smtClean="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a:p>
          <a:p>
            <a:endParaRPr lang="en-US" dirty="0" smtClean="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a:t>The main reason for having threads is that in </a:t>
            </a:r>
            <a:r>
              <a:rPr lang="en-US" dirty="0" smtClean="0"/>
              <a:t>many applications</a:t>
            </a:r>
            <a:r>
              <a:rPr lang="en-US" dirty="0"/>
              <a:t>, multiple activities are going on at once. Some of these may </a:t>
            </a:r>
            <a:r>
              <a:rPr lang="en-US" dirty="0" smtClean="0"/>
              <a:t>block from </a:t>
            </a:r>
            <a:r>
              <a:rPr lang="en-US" dirty="0"/>
              <a:t>time to time. By decomposing such an application into multiple </a:t>
            </a:r>
            <a:r>
              <a:rPr lang="en-US" dirty="0" smtClean="0"/>
              <a:t>sequential threads </a:t>
            </a:r>
            <a:r>
              <a:rPr lang="en-US" dirty="0"/>
              <a:t>that run in quasi-parallel, the programming model becomes simpler</a:t>
            </a:r>
            <a:endParaRPr lang="en-US" dirty="0" smtClean="0"/>
          </a:p>
        </p:txBody>
      </p:sp>
      <p:graphicFrame>
        <p:nvGraphicFramePr>
          <p:cNvPr id="3" name="Table 2"/>
          <p:cNvGraphicFramePr>
            <a:graphicFrameLocks noGrp="1"/>
          </p:cNvGraphicFramePr>
          <p:nvPr>
            <p:extLst>
              <p:ext uri="{D42A27DB-BD31-4B8C-83A1-F6EECF244321}">
                <p14:modId xmlns:p14="http://schemas.microsoft.com/office/powerpoint/2010/main" val="331283529"/>
              </p:ext>
            </p:extLst>
          </p:nvPr>
        </p:nvGraphicFramePr>
        <p:xfrm>
          <a:off x="1196620" y="1483009"/>
          <a:ext cx="9402692" cy="4496647"/>
        </p:xfrm>
        <a:graphic>
          <a:graphicData uri="http://schemas.openxmlformats.org/drawingml/2006/table">
            <a:tbl>
              <a:tblPr firstRow="1" bandRow="1">
                <a:tableStyleId>{5C22544A-7EE6-4342-B048-85BDC9FD1C3A}</a:tableStyleId>
              </a:tblPr>
              <a:tblGrid>
                <a:gridCol w="4701346"/>
                <a:gridCol w="4701346"/>
              </a:tblGrid>
              <a:tr h="349022">
                <a:tc>
                  <a:txBody>
                    <a:bodyPr/>
                    <a:lstStyle/>
                    <a:p>
                      <a:r>
                        <a:rPr lang="en-US" dirty="0" smtClean="0"/>
                        <a:t>Process</a:t>
                      </a:r>
                      <a:endParaRPr lang="en-US" dirty="0"/>
                    </a:p>
                  </a:txBody>
                  <a:tcPr/>
                </a:tc>
                <a:tc>
                  <a:txBody>
                    <a:bodyPr/>
                    <a:lstStyle/>
                    <a:p>
                      <a:r>
                        <a:rPr lang="en-US" dirty="0" smtClean="0"/>
                        <a:t>Thread</a:t>
                      </a:r>
                      <a:endParaRPr lang="en-US" dirty="0"/>
                    </a:p>
                  </a:txBody>
                  <a:tcPr/>
                </a:tc>
              </a:tr>
              <a:tr h="4130887">
                <a:tc>
                  <a:txBody>
                    <a:bodyPr/>
                    <a:lstStyle/>
                    <a:p>
                      <a:r>
                        <a:rPr lang="en-US" dirty="0" smtClean="0"/>
                        <a:t>resource grouping and execution</a:t>
                      </a:r>
                    </a:p>
                    <a:p>
                      <a:r>
                        <a:rPr lang="en-US" dirty="0" smtClean="0"/>
                        <a:t>A process has address space consists of text, data</a:t>
                      </a:r>
                      <a:r>
                        <a:rPr lang="en-US" baseline="0" dirty="0" smtClean="0"/>
                        <a:t> and resources like open files, child processes, pending alarm, signal handlers, accounting information and more</a:t>
                      </a:r>
                    </a:p>
                    <a:p>
                      <a:r>
                        <a:rPr lang="en-US" baseline="0" dirty="0" smtClean="0"/>
                        <a:t>IPC required</a:t>
                      </a:r>
                      <a:endParaRPr lang="en-US" dirty="0"/>
                    </a:p>
                  </a:txBody>
                  <a:tcPr/>
                </a:tc>
                <a:tc>
                  <a:txBody>
                    <a:bodyPr/>
                    <a:lstStyle/>
                    <a:p>
                      <a:r>
                        <a:rPr lang="en-US" dirty="0" smtClean="0"/>
                        <a:t>Execution control in process or entities</a:t>
                      </a:r>
                      <a:r>
                        <a:rPr lang="en-US" baseline="0" dirty="0" smtClean="0"/>
                        <a:t> scheduled for execution on the CPU</a:t>
                      </a:r>
                      <a:endParaRPr lang="en-US" dirty="0" smtClean="0"/>
                    </a:p>
                    <a:p>
                      <a:r>
                        <a:rPr lang="en-US" dirty="0" smtClean="0"/>
                        <a:t>Thread has Pc, registers which hold current working</a:t>
                      </a:r>
                      <a:r>
                        <a:rPr lang="en-US" baseline="0" dirty="0" smtClean="0"/>
                        <a:t> variables, and has a stack which contains execution history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They have some of the properties of processes, they are called lightweight processes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Thread</a:t>
                      </a:r>
                      <a:r>
                        <a:rPr lang="en-US" baseline="0" dirty="0" smtClean="0"/>
                        <a:t> share address space (code and data) so they share global variables</a:t>
                      </a:r>
                    </a:p>
                    <a:p>
                      <a:r>
                        <a:rPr lang="en-US" baseline="0" dirty="0" smtClean="0"/>
                        <a:t>No inter thread communication mechanism required, no protection </a:t>
                      </a:r>
                      <a:r>
                        <a:rPr lang="en-US" sz="1600" baseline="0" dirty="0" smtClean="0"/>
                        <a:t>required (</a:t>
                      </a:r>
                      <a:r>
                        <a:rPr lang="en-US" sz="1600" b="0" i="0" u="none" strike="noStrike" kern="1200" baseline="0" dirty="0" smtClean="0">
                          <a:solidFill>
                            <a:schemeClr val="dk1"/>
                          </a:solidFill>
                          <a:latin typeface="+mn-lt"/>
                          <a:ea typeface="+mn-ea"/>
                          <a:cs typeface="+mn-cs"/>
                        </a:rPr>
                        <a:t>a process is always owned by a single user, who has likely created multiple threads so that they can cooperate, not fight.)</a:t>
                      </a:r>
                      <a:endParaRPr lang="en-US" sz="1600" dirty="0" smtClean="0"/>
                    </a:p>
                    <a:p>
                      <a:endParaRPr lang="en-US" dirty="0"/>
                    </a:p>
                  </a:txBody>
                  <a:tcPr/>
                </a:tc>
              </a:tr>
            </a:tbl>
          </a:graphicData>
        </a:graphic>
      </p:graphicFrame>
    </p:spTree>
    <p:extLst>
      <p:ext uri="{BB962C8B-B14F-4D97-AF65-F5344CB8AC3E}">
        <p14:creationId xmlns:p14="http://schemas.microsoft.com/office/powerpoint/2010/main" val="295410862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85120" y="930526"/>
            <a:ext cx="5567147" cy="2736639"/>
          </a:xfrm>
          <a:prstGeom prst="rect">
            <a:avLst/>
          </a:prstGeom>
        </p:spPr>
      </p:pic>
      <p:sp>
        <p:nvSpPr>
          <p:cNvPr id="3" name="Rectangle 2"/>
          <p:cNvSpPr/>
          <p:nvPr/>
        </p:nvSpPr>
        <p:spPr>
          <a:xfrm>
            <a:off x="1347988" y="5072354"/>
            <a:ext cx="9238445" cy="1200329"/>
          </a:xfrm>
          <a:prstGeom prst="rect">
            <a:avLst/>
          </a:prstGeom>
        </p:spPr>
        <p:txBody>
          <a:bodyPr wrap="square">
            <a:spAutoFit/>
          </a:bodyPr>
          <a:lstStyle/>
          <a:p>
            <a:r>
              <a:rPr lang="en-US" dirty="0">
                <a:latin typeface="Times-Roman"/>
              </a:rPr>
              <a:t>The process model is based on two independent</a:t>
            </a:r>
          </a:p>
          <a:p>
            <a:r>
              <a:rPr lang="en-US" dirty="0">
                <a:latin typeface="Times-Roman"/>
              </a:rPr>
              <a:t>concepts: resource grouping and </a:t>
            </a:r>
            <a:r>
              <a:rPr lang="en-US" dirty="0" smtClean="0">
                <a:latin typeface="Times-Roman"/>
              </a:rPr>
              <a:t>execution</a:t>
            </a:r>
          </a:p>
          <a:p>
            <a:r>
              <a:rPr lang="en-US" dirty="0"/>
              <a:t>Processes are used to group resources together; threads are the entities</a:t>
            </a:r>
          </a:p>
          <a:p>
            <a:r>
              <a:rPr lang="en-US" dirty="0"/>
              <a:t>scheduled for execution on the CPU.</a:t>
            </a:r>
          </a:p>
        </p:txBody>
      </p:sp>
      <p:sp>
        <p:nvSpPr>
          <p:cNvPr id="4" name="Rectangle 3"/>
          <p:cNvSpPr/>
          <p:nvPr/>
        </p:nvSpPr>
        <p:spPr>
          <a:xfrm>
            <a:off x="1347988" y="4046594"/>
            <a:ext cx="9483144" cy="646331"/>
          </a:xfrm>
          <a:prstGeom prst="rect">
            <a:avLst/>
          </a:prstGeom>
        </p:spPr>
        <p:txBody>
          <a:bodyPr wrap="square">
            <a:spAutoFit/>
          </a:bodyPr>
          <a:lstStyle/>
          <a:p>
            <a:r>
              <a:rPr lang="en-US" dirty="0">
                <a:latin typeface="Times-Roman"/>
              </a:rPr>
              <a:t>Each thread will generally call </a:t>
            </a:r>
            <a:r>
              <a:rPr lang="en-US" dirty="0" smtClean="0">
                <a:latin typeface="Times-Roman"/>
              </a:rPr>
              <a:t>different procedures </a:t>
            </a:r>
            <a:r>
              <a:rPr lang="en-US" dirty="0">
                <a:latin typeface="Times-Roman"/>
              </a:rPr>
              <a:t>and thus have a different execution history. This is why </a:t>
            </a:r>
            <a:r>
              <a:rPr lang="en-US" dirty="0" smtClean="0">
                <a:latin typeface="Times-Roman"/>
              </a:rPr>
              <a:t>each thread </a:t>
            </a:r>
            <a:r>
              <a:rPr lang="en-US" dirty="0">
                <a:latin typeface="Times-Roman"/>
              </a:rPr>
              <a:t>needs its own stack</a:t>
            </a:r>
            <a:endParaRPr lang="en-US" dirty="0"/>
          </a:p>
        </p:txBody>
      </p:sp>
    </p:spTree>
    <p:extLst>
      <p:ext uri="{BB962C8B-B14F-4D97-AF65-F5344CB8AC3E}">
        <p14:creationId xmlns:p14="http://schemas.microsoft.com/office/powerpoint/2010/main" val="5743162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94378" y="2111375"/>
            <a:ext cx="5638800" cy="4200525"/>
          </a:xfrm>
          <a:prstGeom prst="rect">
            <a:avLst/>
          </a:prstGeom>
        </p:spPr>
      </p:pic>
    </p:spTree>
    <p:extLst>
      <p:ext uri="{BB962C8B-B14F-4D97-AF65-F5344CB8AC3E}">
        <p14:creationId xmlns:p14="http://schemas.microsoft.com/office/powerpoint/2010/main" val="33674012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2844" y="395111"/>
            <a:ext cx="11187289" cy="3416320"/>
          </a:xfrm>
          <a:prstGeom prst="rect">
            <a:avLst/>
          </a:prstGeom>
          <a:noFill/>
        </p:spPr>
        <p:txBody>
          <a:bodyPr wrap="square" rtlCol="0">
            <a:spAutoFit/>
          </a:bodyPr>
          <a:lstStyle/>
          <a:p>
            <a:r>
              <a:rPr lang="en-US" dirty="0" smtClean="0"/>
              <a:t>Thread </a:t>
            </a:r>
          </a:p>
          <a:p>
            <a:r>
              <a:rPr lang="en-US" dirty="0"/>
              <a:t>Multithreading is used to describe the situation of allowing multiple threads in the same process.</a:t>
            </a:r>
          </a:p>
          <a:p>
            <a:endParaRPr lang="en-US" dirty="0"/>
          </a:p>
          <a:p>
            <a:r>
              <a:rPr lang="en-US" dirty="0"/>
              <a:t>Thread concept has the ability for multiple threads of execution to share a set of resources so they can work together closely to perform some task</a:t>
            </a:r>
          </a:p>
          <a:p>
            <a:r>
              <a:rPr lang="en-US" dirty="0"/>
              <a:t>Thread state and state transition diagram is same as process</a:t>
            </a:r>
            <a:endParaRPr lang="en-US" dirty="0" smtClean="0"/>
          </a:p>
          <a:p>
            <a:endParaRPr lang="en-US" dirty="0"/>
          </a:p>
          <a:p>
            <a:r>
              <a:rPr lang="en-US" dirty="0" smtClean="0"/>
              <a:t>Process start with single thread. It has the ability to create new threads by calling a library procedure e.g. </a:t>
            </a:r>
            <a:r>
              <a:rPr lang="en-US" dirty="0" err="1" smtClean="0"/>
              <a:t>thread_create</a:t>
            </a:r>
            <a:r>
              <a:rPr lang="en-US" dirty="0" smtClean="0"/>
              <a:t> and returns thread id</a:t>
            </a:r>
          </a:p>
          <a:p>
            <a:r>
              <a:rPr lang="en-US" dirty="0" err="1" smtClean="0"/>
              <a:t>Thread_exit</a:t>
            </a:r>
            <a:r>
              <a:rPr lang="en-US" dirty="0" smtClean="0"/>
              <a:t>, </a:t>
            </a:r>
            <a:r>
              <a:rPr lang="en-US" dirty="0" err="1" smtClean="0"/>
              <a:t>thread_wait</a:t>
            </a:r>
            <a:r>
              <a:rPr lang="en-US" dirty="0" smtClean="0"/>
              <a:t>, </a:t>
            </a:r>
            <a:r>
              <a:rPr lang="en-US" dirty="0" err="1" smtClean="0"/>
              <a:t>thread_yield</a:t>
            </a:r>
            <a:endParaRPr lang="en-US" dirty="0" smtClean="0"/>
          </a:p>
          <a:p>
            <a:r>
              <a:rPr lang="en-US" dirty="0"/>
              <a:t>In general thread creation and termination is very much like process creation and </a:t>
            </a:r>
            <a:r>
              <a:rPr lang="en-US" dirty="0" smtClean="0"/>
              <a:t>termination</a:t>
            </a:r>
          </a:p>
          <a:p>
            <a:endParaRPr lang="en-US" dirty="0"/>
          </a:p>
        </p:txBody>
      </p:sp>
      <p:pic>
        <p:nvPicPr>
          <p:cNvPr id="3" name="Picture 2"/>
          <p:cNvPicPr>
            <a:picLocks noChangeAspect="1"/>
          </p:cNvPicPr>
          <p:nvPr/>
        </p:nvPicPr>
        <p:blipFill>
          <a:blip r:embed="rId2"/>
          <a:stretch>
            <a:fillRect/>
          </a:stretch>
        </p:blipFill>
        <p:spPr>
          <a:xfrm>
            <a:off x="2654455" y="3891384"/>
            <a:ext cx="5144599" cy="2529631"/>
          </a:xfrm>
          <a:prstGeom prst="rect">
            <a:avLst/>
          </a:prstGeom>
        </p:spPr>
      </p:pic>
    </p:spTree>
    <p:extLst>
      <p:ext uri="{BB962C8B-B14F-4D97-AF65-F5344CB8AC3E}">
        <p14:creationId xmlns:p14="http://schemas.microsoft.com/office/powerpoint/2010/main" val="328799920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1" y="237067"/>
            <a:ext cx="10521245" cy="5078313"/>
          </a:xfrm>
          <a:prstGeom prst="rect">
            <a:avLst/>
          </a:prstGeom>
          <a:noFill/>
        </p:spPr>
        <p:txBody>
          <a:bodyPr wrap="square" rtlCol="0">
            <a:spAutoFit/>
          </a:bodyPr>
          <a:lstStyle/>
          <a:p>
            <a:r>
              <a:rPr lang="en-US" b="1" dirty="0" smtClean="0"/>
              <a:t>Advantages of Multithreading</a:t>
            </a:r>
          </a:p>
          <a:p>
            <a:pPr marL="342900" indent="-342900">
              <a:buAutoNum type="arabicPeriod"/>
            </a:pPr>
            <a:r>
              <a:rPr lang="en-US" b="1" dirty="0" smtClean="0"/>
              <a:t>Responsiveness</a:t>
            </a:r>
            <a:r>
              <a:rPr lang="en-US" dirty="0" smtClean="0"/>
              <a:t> :Main reason for having threads is that in may applications multiple activates are going on at once some of these may block from time to time. By decomposing such an application into multiple sequential threads that run in quasi-parallel, the programming model becomes simpler and increasing responsiveness</a:t>
            </a:r>
          </a:p>
          <a:p>
            <a:r>
              <a:rPr lang="en-US" dirty="0" smtClean="0"/>
              <a:t>E.g.  Multithreaded web browser could still allow user interaction in one thread while an image is being loaded into another thread</a:t>
            </a:r>
          </a:p>
          <a:p>
            <a:r>
              <a:rPr lang="en-US" b="1" dirty="0" smtClean="0"/>
              <a:t>2.</a:t>
            </a:r>
            <a:r>
              <a:rPr lang="en-US" dirty="0" smtClean="0"/>
              <a:t> </a:t>
            </a:r>
            <a:r>
              <a:rPr lang="en-US" b="1" dirty="0" smtClean="0"/>
              <a:t>Resource sharing </a:t>
            </a:r>
            <a:r>
              <a:rPr lang="en-US" dirty="0"/>
              <a:t>:Sharing of address space and all of its data. Only now with threads we add a new element:</a:t>
            </a:r>
          </a:p>
          <a:p>
            <a:r>
              <a:rPr lang="en-US" dirty="0"/>
              <a:t>the ability for the parallel entities to share an address space and all of its </a:t>
            </a:r>
            <a:r>
              <a:rPr lang="en-US" dirty="0" smtClean="0"/>
              <a:t>data among </a:t>
            </a:r>
            <a:r>
              <a:rPr lang="en-US" dirty="0"/>
              <a:t>themselves. </a:t>
            </a:r>
            <a:r>
              <a:rPr lang="en-US" b="1" dirty="0" smtClean="0"/>
              <a:t>3</a:t>
            </a:r>
            <a:r>
              <a:rPr lang="en-US" dirty="0" smtClean="0"/>
              <a:t>.</a:t>
            </a:r>
            <a:r>
              <a:rPr lang="en-US" b="1" dirty="0" smtClean="0"/>
              <a:t>Economy</a:t>
            </a:r>
            <a:r>
              <a:rPr lang="en-US" dirty="0" smtClean="0"/>
              <a:t>:They do not have any resource attached to them they are easier to create and destroy than process.in many systems creation of thread is 100times faster than creating a process. When number of threads needed changes dynamically and rapidly this property is useful</a:t>
            </a:r>
          </a:p>
          <a:p>
            <a:r>
              <a:rPr lang="en-US" b="1" dirty="0" smtClean="0"/>
              <a:t>4.Performace improvement </a:t>
            </a:r>
            <a:r>
              <a:rPr lang="en-US" dirty="0" smtClean="0"/>
              <a:t>:Threads yield no performance gain when all of them are CPU bound but when there is sufficient computing and I/o, threads allows these activities to overlap thus speeding up the application.</a:t>
            </a:r>
          </a:p>
          <a:p>
            <a:r>
              <a:rPr lang="en-US" b="1" dirty="0" smtClean="0"/>
              <a:t>5.Utilization of multiprocessor architecture</a:t>
            </a:r>
            <a:r>
              <a:rPr lang="en-US" dirty="0" smtClean="0"/>
              <a:t>: Threads are useful on system with multiple CPUS, where real parallelism is possible.</a:t>
            </a:r>
          </a:p>
          <a:p>
            <a:endParaRPr lang="en-US" dirty="0"/>
          </a:p>
        </p:txBody>
      </p:sp>
    </p:spTree>
    <p:extLst>
      <p:ext uri="{BB962C8B-B14F-4D97-AF65-F5344CB8AC3E}">
        <p14:creationId xmlns:p14="http://schemas.microsoft.com/office/powerpoint/2010/main" val="29388554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645" y="218070"/>
            <a:ext cx="11537244" cy="5632311"/>
          </a:xfrm>
          <a:prstGeom prst="rect">
            <a:avLst/>
          </a:prstGeom>
        </p:spPr>
        <p:txBody>
          <a:bodyPr wrap="square">
            <a:spAutoFit/>
          </a:bodyPr>
          <a:lstStyle/>
          <a:p>
            <a:r>
              <a:rPr lang="en-US" dirty="0"/>
              <a:t>e.g. </a:t>
            </a:r>
            <a:r>
              <a:rPr lang="en-US" b="1" dirty="0"/>
              <a:t>word processors</a:t>
            </a:r>
          </a:p>
          <a:p>
            <a:r>
              <a:rPr lang="en-US" dirty="0"/>
              <a:t>One thread interacts with user , one thread do formatting and third thread save entire file to disk every few minutes</a:t>
            </a:r>
          </a:p>
          <a:p>
            <a:r>
              <a:rPr lang="en-US" b="1" dirty="0"/>
              <a:t>Multiple process it will not work because here there is need of sharing </a:t>
            </a:r>
            <a:r>
              <a:rPr lang="en-US" b="1" dirty="0" smtClean="0"/>
              <a:t>document</a:t>
            </a:r>
          </a:p>
          <a:p>
            <a:r>
              <a:rPr lang="en-US" dirty="0" smtClean="0"/>
              <a:t>If it is single thread then whenever a disk backup started commands from keyboard and mouse would be ignored until the backup was finished</a:t>
            </a:r>
          </a:p>
          <a:p>
            <a:endParaRPr lang="en-US" dirty="0" smtClean="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endParaRPr lang="en-US" b="1" dirty="0"/>
          </a:p>
          <a:p>
            <a:endParaRPr lang="en-US" b="1" dirty="0" smtClean="0"/>
          </a:p>
          <a:p>
            <a:r>
              <a:rPr lang="en-US" dirty="0"/>
              <a:t/>
            </a:r>
            <a:br>
              <a:rPr lang="en-US" dirty="0"/>
            </a:br>
            <a:endParaRPr lang="en-US" dirty="0"/>
          </a:p>
          <a:p>
            <a:endParaRPr lang="en-US" dirty="0"/>
          </a:p>
        </p:txBody>
      </p:sp>
      <p:pic>
        <p:nvPicPr>
          <p:cNvPr id="3" name="Picture 2"/>
          <p:cNvPicPr>
            <a:picLocks noChangeAspect="1"/>
          </p:cNvPicPr>
          <p:nvPr/>
        </p:nvPicPr>
        <p:blipFill>
          <a:blip r:embed="rId2"/>
          <a:stretch>
            <a:fillRect/>
          </a:stretch>
        </p:blipFill>
        <p:spPr>
          <a:xfrm>
            <a:off x="3237628" y="1382265"/>
            <a:ext cx="5819775" cy="3114675"/>
          </a:xfrm>
          <a:prstGeom prst="rect">
            <a:avLst/>
          </a:prstGeom>
        </p:spPr>
      </p:pic>
    </p:spTree>
    <p:extLst>
      <p:ext uri="{BB962C8B-B14F-4D97-AF65-F5344CB8AC3E}">
        <p14:creationId xmlns:p14="http://schemas.microsoft.com/office/powerpoint/2010/main" val="818953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5078" y="271864"/>
            <a:ext cx="5640635" cy="3244804"/>
          </a:xfrm>
          <a:prstGeom prst="rect">
            <a:avLst/>
          </a:prstGeom>
        </p:spPr>
      </p:pic>
      <p:pic>
        <p:nvPicPr>
          <p:cNvPr id="3" name="Picture 2"/>
          <p:cNvPicPr>
            <a:picLocks noChangeAspect="1"/>
          </p:cNvPicPr>
          <p:nvPr/>
        </p:nvPicPr>
        <p:blipFill>
          <a:blip r:embed="rId3"/>
          <a:stretch>
            <a:fillRect/>
          </a:stretch>
        </p:blipFill>
        <p:spPr>
          <a:xfrm>
            <a:off x="285078" y="4343364"/>
            <a:ext cx="5223840" cy="1926177"/>
          </a:xfrm>
          <a:prstGeom prst="rect">
            <a:avLst/>
          </a:prstGeom>
        </p:spPr>
      </p:pic>
      <p:sp>
        <p:nvSpPr>
          <p:cNvPr id="4" name="Rectangle 3"/>
          <p:cNvSpPr/>
          <p:nvPr/>
        </p:nvSpPr>
        <p:spPr>
          <a:xfrm>
            <a:off x="6104586" y="271864"/>
            <a:ext cx="5924282" cy="5078313"/>
          </a:xfrm>
          <a:prstGeom prst="rect">
            <a:avLst/>
          </a:prstGeom>
        </p:spPr>
        <p:txBody>
          <a:bodyPr wrap="square">
            <a:spAutoFit/>
          </a:bodyPr>
          <a:lstStyle/>
          <a:p>
            <a:r>
              <a:rPr lang="en-US" dirty="0"/>
              <a:t>e.g. </a:t>
            </a:r>
            <a:r>
              <a:rPr lang="en-US" b="1" dirty="0"/>
              <a:t>web server</a:t>
            </a:r>
          </a:p>
          <a:p>
            <a:r>
              <a:rPr lang="en-US" dirty="0"/>
              <a:t>Web server can be organized as</a:t>
            </a:r>
          </a:p>
          <a:p>
            <a:r>
              <a:rPr lang="en-US" dirty="0"/>
              <a:t>One thread called dispatcher read incoming requests for work from the network</a:t>
            </a:r>
          </a:p>
          <a:p>
            <a:r>
              <a:rPr lang="en-US" dirty="0"/>
              <a:t>After examining the request it chooses an </a:t>
            </a:r>
            <a:r>
              <a:rPr lang="en-US" dirty="0" smtClean="0"/>
              <a:t>idle</a:t>
            </a:r>
            <a:r>
              <a:rPr lang="en-US" dirty="0"/>
              <a:t>(i.e., </a:t>
            </a:r>
            <a:r>
              <a:rPr lang="en-US" dirty="0" smtClean="0"/>
              <a:t>blocked) </a:t>
            </a:r>
            <a:r>
              <a:rPr lang="en-US" dirty="0"/>
              <a:t>worker thread and hands it the request</a:t>
            </a:r>
          </a:p>
          <a:p>
            <a:r>
              <a:rPr lang="en-US" dirty="0"/>
              <a:t>When the worker thread run it check requested page available in cache otherwise start read operation and block until the disk operation </a:t>
            </a:r>
            <a:r>
              <a:rPr lang="en-US" dirty="0" smtClean="0"/>
              <a:t>completed</a:t>
            </a:r>
          </a:p>
          <a:p>
            <a:r>
              <a:rPr lang="en-US" dirty="0"/>
              <a:t>When the thread blocks on the disk operation, another thread is chosen to run, </a:t>
            </a:r>
            <a:r>
              <a:rPr lang="en-US" dirty="0" smtClean="0"/>
              <a:t>possibly the </a:t>
            </a:r>
            <a:r>
              <a:rPr lang="en-US" dirty="0"/>
              <a:t>dispatcher, in order to acquire more work, or possibly another worker that</a:t>
            </a:r>
          </a:p>
          <a:p>
            <a:r>
              <a:rPr lang="en-US" dirty="0"/>
              <a:t>is now ready to run.</a:t>
            </a:r>
          </a:p>
          <a:p>
            <a:r>
              <a:rPr lang="en-US" dirty="0"/>
              <a:t>Consider webserver as single thread. The main loop of web server gets a request, examines it and carries it out to completion before getting the next one. While waiting for the disk, the server is idle. So it can handle only few requests/sec (throughput)</a:t>
            </a:r>
          </a:p>
        </p:txBody>
      </p:sp>
    </p:spTree>
    <p:extLst>
      <p:ext uri="{BB962C8B-B14F-4D97-AF65-F5344CB8AC3E}">
        <p14:creationId xmlns:p14="http://schemas.microsoft.com/office/powerpoint/2010/main" val="19814493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6063" y="561741"/>
            <a:ext cx="11191741" cy="2862322"/>
          </a:xfrm>
          <a:prstGeom prst="rect">
            <a:avLst/>
          </a:prstGeom>
        </p:spPr>
        <p:txBody>
          <a:bodyPr wrap="square">
            <a:spAutoFit/>
          </a:bodyPr>
          <a:lstStyle/>
          <a:p>
            <a:r>
              <a:rPr lang="en-US" dirty="0"/>
              <a:t>Suppose that threads are not available but the </a:t>
            </a:r>
            <a:r>
              <a:rPr lang="en-US" dirty="0" smtClean="0"/>
              <a:t>system designers </a:t>
            </a:r>
            <a:r>
              <a:rPr lang="en-US" dirty="0"/>
              <a:t>find the performance loss due to single threading unacceptable</a:t>
            </a:r>
            <a:endParaRPr lang="en-US" b="1" dirty="0" smtClean="0"/>
          </a:p>
          <a:p>
            <a:r>
              <a:rPr lang="en-US" b="1" dirty="0" smtClean="0"/>
              <a:t>Third </a:t>
            </a:r>
            <a:r>
              <a:rPr lang="en-US" b="1" dirty="0"/>
              <a:t>approach : </a:t>
            </a:r>
            <a:r>
              <a:rPr lang="en-US" dirty="0"/>
              <a:t>non blocking system call, the server record the state of the current request in a table and then goes to the next event. That new event may be either a request for new work or a reply from the disk. If it is reply then the relevant information is fetched from the table and reply processed</a:t>
            </a:r>
            <a:r>
              <a:rPr lang="en-US" dirty="0" smtClean="0"/>
              <a:t>. In effect</a:t>
            </a:r>
            <a:r>
              <a:rPr lang="en-US" dirty="0"/>
              <a:t>, we are simulating the threads and their stacks the hard way.</a:t>
            </a:r>
          </a:p>
          <a:p>
            <a:r>
              <a:rPr lang="en-US" dirty="0"/>
              <a:t>A design like this  in which each computation has a saved state and there exists some set of events that can occur to change the </a:t>
            </a:r>
            <a:r>
              <a:rPr lang="en-US" dirty="0" smtClean="0"/>
              <a:t>state is called </a:t>
            </a:r>
            <a:r>
              <a:rPr lang="en-US" b="1" dirty="0" smtClean="0"/>
              <a:t>Finite </a:t>
            </a:r>
            <a:r>
              <a:rPr lang="en-US" b="1" dirty="0"/>
              <a:t>state </a:t>
            </a:r>
            <a:r>
              <a:rPr lang="en-US" b="1" dirty="0" smtClean="0"/>
              <a:t>machine. </a:t>
            </a:r>
            <a:r>
              <a:rPr lang="en-US" dirty="0" smtClean="0"/>
              <a:t>This concept </a:t>
            </a:r>
            <a:r>
              <a:rPr lang="en-US" dirty="0"/>
              <a:t>is widely used throughout computer science.</a:t>
            </a:r>
          </a:p>
          <a:p>
            <a:r>
              <a:rPr lang="en-US" b="1" dirty="0"/>
              <a:t>Disadvantage</a:t>
            </a:r>
            <a:r>
              <a:rPr lang="en-US" dirty="0"/>
              <a:t> : sequential process model is lost so hard to program</a:t>
            </a:r>
          </a:p>
          <a:p>
            <a:r>
              <a:rPr lang="en-US" dirty="0"/>
              <a:t>Multithreading retain the idea of sequential processes and still achieve parallelism</a:t>
            </a:r>
          </a:p>
        </p:txBody>
      </p:sp>
      <p:pic>
        <p:nvPicPr>
          <p:cNvPr id="3" name="Picture 2"/>
          <p:cNvPicPr>
            <a:picLocks noChangeAspect="1"/>
          </p:cNvPicPr>
          <p:nvPr/>
        </p:nvPicPr>
        <p:blipFill>
          <a:blip r:embed="rId2"/>
          <a:stretch>
            <a:fillRect/>
          </a:stretch>
        </p:blipFill>
        <p:spPr>
          <a:xfrm>
            <a:off x="1811024" y="3720049"/>
            <a:ext cx="6907973" cy="1717725"/>
          </a:xfrm>
          <a:prstGeom prst="rect">
            <a:avLst/>
          </a:prstGeom>
        </p:spPr>
      </p:pic>
    </p:spTree>
    <p:extLst>
      <p:ext uri="{BB962C8B-B14F-4D97-AF65-F5344CB8AC3E}">
        <p14:creationId xmlns:p14="http://schemas.microsoft.com/office/powerpoint/2010/main" val="1475815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6755" y="79022"/>
            <a:ext cx="11791960" cy="6463308"/>
          </a:xfrm>
          <a:prstGeom prst="rect">
            <a:avLst/>
          </a:prstGeom>
          <a:noFill/>
        </p:spPr>
        <p:txBody>
          <a:bodyPr wrap="square" rtlCol="0">
            <a:spAutoFit/>
          </a:bodyPr>
          <a:lstStyle/>
          <a:p>
            <a:r>
              <a:rPr lang="en-US" dirty="0" smtClean="0"/>
              <a:t>Implementation of threads</a:t>
            </a:r>
          </a:p>
          <a:p>
            <a:r>
              <a:rPr lang="en-US" dirty="0" smtClean="0"/>
              <a:t>Two ways</a:t>
            </a:r>
          </a:p>
          <a:p>
            <a:pPr marL="342900" indent="-342900">
              <a:buAutoNum type="arabicPeriod"/>
            </a:pPr>
            <a:r>
              <a:rPr lang="en-US" dirty="0" smtClean="0"/>
              <a:t>User level</a:t>
            </a:r>
          </a:p>
          <a:p>
            <a:pPr marL="342900" indent="-342900">
              <a:buAutoNum type="arabicPeriod"/>
            </a:pPr>
            <a:r>
              <a:rPr lang="en-US" dirty="0" smtClean="0"/>
              <a:t>Kernel level</a:t>
            </a:r>
          </a:p>
          <a:p>
            <a:endParaRPr lang="en-US" dirty="0" smtClean="0"/>
          </a:p>
          <a:p>
            <a:endParaRPr lang="en-US" dirty="0"/>
          </a:p>
          <a:p>
            <a:endParaRPr lang="en-US" dirty="0" smtClean="0"/>
          </a:p>
          <a:p>
            <a:endParaRPr lang="en-US" dirty="0"/>
          </a:p>
          <a:p>
            <a:r>
              <a:rPr lang="en-US" b="1" dirty="0" smtClean="0"/>
              <a:t>User level</a:t>
            </a:r>
          </a:p>
          <a:p>
            <a:r>
              <a:rPr lang="en-US" dirty="0" smtClean="0"/>
              <a:t>User level threads: supported above the kernel and are implemented by a thread library at the user level. Kernel knows nothing about them. e.g. POSIX threads, Java threads. Threads run on top of runtime system which is a collection of procedures that manage threads</a:t>
            </a:r>
          </a:p>
          <a:p>
            <a:r>
              <a:rPr lang="en-US" dirty="0" smtClean="0"/>
              <a:t>Each thread needs its own private thread table to keep track of thread, which is managed by run time system</a:t>
            </a:r>
          </a:p>
          <a:p>
            <a:r>
              <a:rPr lang="en-US" b="1" dirty="0" smtClean="0"/>
              <a:t>Advantages</a:t>
            </a:r>
          </a:p>
          <a:p>
            <a:r>
              <a:rPr lang="en-US" b="1" dirty="0" smtClean="0"/>
              <a:t>1. Multithreading application run on top of </a:t>
            </a:r>
            <a:r>
              <a:rPr lang="en-US" b="1" dirty="0" err="1" smtClean="0"/>
              <a:t>os</a:t>
            </a:r>
            <a:r>
              <a:rPr lang="en-US" b="1" dirty="0" smtClean="0"/>
              <a:t> do not support threads by implementing thread </a:t>
            </a:r>
            <a:r>
              <a:rPr lang="en-US" dirty="0" smtClean="0"/>
              <a:t>package on top of an </a:t>
            </a:r>
            <a:r>
              <a:rPr lang="en-US" dirty="0" err="1" smtClean="0"/>
              <a:t>Os</a:t>
            </a:r>
            <a:r>
              <a:rPr lang="en-US" dirty="0" smtClean="0"/>
              <a:t> in user level</a:t>
            </a:r>
            <a:endParaRPr lang="en-US" b="1" dirty="0" smtClean="0"/>
          </a:p>
          <a:p>
            <a:r>
              <a:rPr lang="en-US" dirty="0" smtClean="0"/>
              <a:t>2. Thread switching, creation is faster because no mode change take place</a:t>
            </a:r>
          </a:p>
          <a:p>
            <a:r>
              <a:rPr lang="en-US" dirty="0" smtClean="0"/>
              <a:t>3. Thread scheduling is faster</a:t>
            </a:r>
          </a:p>
          <a:p>
            <a:r>
              <a:rPr lang="en-US" dirty="0" smtClean="0"/>
              <a:t>4. Each process to have its own customized scheduling algorithm</a:t>
            </a:r>
            <a:r>
              <a:rPr lang="en-US" dirty="0"/>
              <a:t> </a:t>
            </a:r>
            <a:r>
              <a:rPr lang="en-US" dirty="0" smtClean="0"/>
              <a:t>and they also scale better</a:t>
            </a:r>
          </a:p>
          <a:p>
            <a:r>
              <a:rPr lang="en-US" dirty="0" smtClean="0"/>
              <a:t>Disadvantages</a:t>
            </a:r>
            <a:br>
              <a:rPr lang="en-US" dirty="0" smtClean="0"/>
            </a:br>
            <a:r>
              <a:rPr lang="en-US" dirty="0" smtClean="0"/>
              <a:t>1. one thread execute block call, entire process blocked. solution :1. non blocking system call. 2.before invoking system call it check is it safe to invoke system call? The code placed around the system call to do the checking is called a jacket or wrapper. </a:t>
            </a:r>
            <a:r>
              <a:rPr lang="en-US" dirty="0"/>
              <a:t>In most versions of UNIX, a system call, select, exists, </a:t>
            </a:r>
            <a:r>
              <a:rPr lang="en-US" dirty="0" smtClean="0"/>
              <a:t>which allows </a:t>
            </a:r>
            <a:r>
              <a:rPr lang="en-US" dirty="0"/>
              <a:t>the caller to tell whether a prospective read will block</a:t>
            </a:r>
            <a:endParaRPr lang="en-US" dirty="0" smtClean="0"/>
          </a:p>
        </p:txBody>
      </p:sp>
      <p:pic>
        <p:nvPicPr>
          <p:cNvPr id="3" name="Picture 2"/>
          <p:cNvPicPr>
            <a:picLocks noChangeAspect="1"/>
          </p:cNvPicPr>
          <p:nvPr/>
        </p:nvPicPr>
        <p:blipFill>
          <a:blip r:embed="rId2"/>
          <a:stretch>
            <a:fillRect/>
          </a:stretch>
        </p:blipFill>
        <p:spPr>
          <a:xfrm>
            <a:off x="5977679" y="79022"/>
            <a:ext cx="4216187" cy="2291621"/>
          </a:xfrm>
          <a:prstGeom prst="rect">
            <a:avLst/>
          </a:prstGeom>
        </p:spPr>
      </p:pic>
    </p:spTree>
    <p:extLst>
      <p:ext uri="{BB962C8B-B14F-4D97-AF65-F5344CB8AC3E}">
        <p14:creationId xmlns:p14="http://schemas.microsoft.com/office/powerpoint/2010/main" val="3461701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0577" y="385213"/>
            <a:ext cx="11288889" cy="5355312"/>
          </a:xfrm>
          <a:prstGeom prst="rect">
            <a:avLst/>
          </a:prstGeom>
        </p:spPr>
        <p:txBody>
          <a:bodyPr wrap="square">
            <a:spAutoFit/>
          </a:bodyPr>
          <a:lstStyle/>
          <a:p>
            <a:r>
              <a:rPr lang="en-US" dirty="0" smtClean="0"/>
              <a:t>Scheduler activation</a:t>
            </a:r>
          </a:p>
          <a:p>
            <a:r>
              <a:rPr lang="en-US" dirty="0" smtClean="0"/>
              <a:t>When the kernel knows that a thread has blocked, the kernel notifies the process run time system, passing as parameters on the stack the number of the thread and the description of the event. This mechanism is called an </a:t>
            </a:r>
            <a:r>
              <a:rPr lang="en-US" dirty="0" err="1" smtClean="0"/>
              <a:t>upcall</a:t>
            </a:r>
            <a:endParaRPr lang="en-US" dirty="0" smtClean="0"/>
          </a:p>
          <a:p>
            <a:r>
              <a:rPr lang="en-US" dirty="0"/>
              <a:t>Once activated, the run-time system can reschedule its threads, typically </a:t>
            </a:r>
            <a:r>
              <a:rPr lang="en-US" dirty="0" smtClean="0"/>
              <a:t>by marking </a:t>
            </a:r>
            <a:r>
              <a:rPr lang="en-US" dirty="0"/>
              <a:t>the current thread as blocked and taking another thread from the </a:t>
            </a:r>
            <a:r>
              <a:rPr lang="en-US" dirty="0" smtClean="0"/>
              <a:t>ready list</a:t>
            </a:r>
            <a:endParaRPr lang="en-US" dirty="0"/>
          </a:p>
          <a:p>
            <a:r>
              <a:rPr lang="en-US" dirty="0"/>
              <a:t>Later, when the kernel learns that </a:t>
            </a:r>
            <a:r>
              <a:rPr lang="en-US" dirty="0" smtClean="0"/>
              <a:t>the original </a:t>
            </a:r>
            <a:r>
              <a:rPr lang="en-US" dirty="0"/>
              <a:t>thread can run again (e.g., the pipe it was trying to read from now </a:t>
            </a:r>
            <a:r>
              <a:rPr lang="en-US" dirty="0" smtClean="0"/>
              <a:t>contains data</a:t>
            </a:r>
            <a:r>
              <a:rPr lang="en-US" dirty="0"/>
              <a:t>, or the page it faulted over has been brought in from disk), it makes </a:t>
            </a:r>
            <a:r>
              <a:rPr lang="en-US" dirty="0" smtClean="0"/>
              <a:t>another </a:t>
            </a:r>
            <a:r>
              <a:rPr lang="en-US" dirty="0" err="1" smtClean="0"/>
              <a:t>upcall</a:t>
            </a:r>
            <a:r>
              <a:rPr lang="en-US" dirty="0" smtClean="0"/>
              <a:t> </a:t>
            </a:r>
            <a:r>
              <a:rPr lang="en-US" dirty="0"/>
              <a:t>to the run-time system to inform it. The run-time system can either </a:t>
            </a:r>
            <a:r>
              <a:rPr lang="en-US" dirty="0" smtClean="0"/>
              <a:t>restart the </a:t>
            </a:r>
            <a:r>
              <a:rPr lang="en-US" dirty="0"/>
              <a:t>blocked thread immediately or put it on the ready list to be run later</a:t>
            </a:r>
            <a:r>
              <a:rPr lang="en-US" dirty="0" smtClean="0"/>
              <a:t>.</a:t>
            </a:r>
          </a:p>
          <a:p>
            <a:r>
              <a:rPr lang="en-US" dirty="0"/>
              <a:t>An objection to scheduler activations is the fundamental </a:t>
            </a:r>
            <a:r>
              <a:rPr lang="en-US" dirty="0" smtClean="0"/>
              <a:t>dependence </a:t>
            </a:r>
            <a:r>
              <a:rPr lang="en-US" dirty="0"/>
              <a:t>on </a:t>
            </a:r>
            <a:r>
              <a:rPr lang="en-US" dirty="0" err="1"/>
              <a:t>upcalls</a:t>
            </a:r>
            <a:r>
              <a:rPr lang="en-US" dirty="0"/>
              <a:t>, </a:t>
            </a:r>
            <a:r>
              <a:rPr lang="en-US" dirty="0" smtClean="0"/>
              <a:t>a concept </a:t>
            </a:r>
            <a:r>
              <a:rPr lang="en-US" dirty="0"/>
              <a:t>that violates the structure inherent in any layered system. Normally, </a:t>
            </a:r>
            <a:r>
              <a:rPr lang="en-US" dirty="0" smtClean="0"/>
              <a:t>layer </a:t>
            </a:r>
            <a:r>
              <a:rPr lang="en-US" i="1" dirty="0" smtClean="0"/>
              <a:t>n </a:t>
            </a:r>
            <a:r>
              <a:rPr lang="en-US" dirty="0"/>
              <a:t>offers certain services that layer </a:t>
            </a:r>
            <a:r>
              <a:rPr lang="en-US" i="1" dirty="0"/>
              <a:t>n </a:t>
            </a:r>
            <a:r>
              <a:rPr lang="en-US" dirty="0"/>
              <a:t>+ 1 can call on, but layer </a:t>
            </a:r>
            <a:r>
              <a:rPr lang="en-US" i="1" dirty="0"/>
              <a:t>n </a:t>
            </a:r>
            <a:r>
              <a:rPr lang="en-US" dirty="0"/>
              <a:t>may not call </a:t>
            </a:r>
            <a:r>
              <a:rPr lang="en-US" dirty="0" smtClean="0"/>
              <a:t>procedures in </a:t>
            </a:r>
            <a:r>
              <a:rPr lang="en-US" dirty="0"/>
              <a:t>layer </a:t>
            </a:r>
            <a:r>
              <a:rPr lang="en-US" i="1" dirty="0"/>
              <a:t>n </a:t>
            </a:r>
            <a:r>
              <a:rPr lang="en-US" dirty="0"/>
              <a:t>+ 1. </a:t>
            </a:r>
            <a:r>
              <a:rPr lang="en-US" dirty="0" err="1"/>
              <a:t>Upcalls</a:t>
            </a:r>
            <a:r>
              <a:rPr lang="en-US" dirty="0"/>
              <a:t> do not follow this fundamental principle.</a:t>
            </a:r>
            <a:endParaRPr lang="en-US" dirty="0" smtClean="0"/>
          </a:p>
          <a:p>
            <a:r>
              <a:rPr lang="en-US" dirty="0" smtClean="0"/>
              <a:t>2 one thread cause page fault, entire process block</a:t>
            </a:r>
          </a:p>
          <a:p>
            <a:r>
              <a:rPr lang="en-US" dirty="0" smtClean="0"/>
              <a:t>3.if </a:t>
            </a:r>
            <a:r>
              <a:rPr lang="en-US" dirty="0"/>
              <a:t>thread do not releases control of thread other thread will not get </a:t>
            </a:r>
            <a:r>
              <a:rPr lang="en-US" dirty="0" smtClean="0"/>
              <a:t>control</a:t>
            </a:r>
          </a:p>
          <a:p>
            <a:r>
              <a:rPr lang="en-US" dirty="0" smtClean="0"/>
              <a:t>Solution  : run time system request kernel to give notification at every second…</a:t>
            </a:r>
          </a:p>
          <a:p>
            <a:endParaRPr lang="en-US" dirty="0"/>
          </a:p>
          <a:p>
            <a:endParaRPr lang="en-US" dirty="0" smtClean="0"/>
          </a:p>
          <a:p>
            <a:endParaRPr lang="en-US" dirty="0"/>
          </a:p>
          <a:p>
            <a:endParaRPr lang="en-US" dirty="0" smtClean="0"/>
          </a:p>
        </p:txBody>
      </p:sp>
    </p:spTree>
    <p:extLst>
      <p:ext uri="{BB962C8B-B14F-4D97-AF65-F5344CB8AC3E}">
        <p14:creationId xmlns:p14="http://schemas.microsoft.com/office/powerpoint/2010/main" val="32205310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8000" y="327378"/>
            <a:ext cx="11096978" cy="3139321"/>
          </a:xfrm>
          <a:prstGeom prst="rect">
            <a:avLst/>
          </a:prstGeom>
          <a:noFill/>
        </p:spPr>
        <p:txBody>
          <a:bodyPr wrap="square" rtlCol="0">
            <a:spAutoFit/>
          </a:bodyPr>
          <a:lstStyle/>
          <a:p>
            <a:r>
              <a:rPr lang="en-US" b="1" dirty="0" smtClean="0"/>
              <a:t>Kernel level</a:t>
            </a:r>
          </a:p>
          <a:p>
            <a:r>
              <a:rPr lang="en-US" dirty="0" smtClean="0"/>
              <a:t>Kernel support threads and manage threads. No run time system is needed</a:t>
            </a:r>
          </a:p>
          <a:p>
            <a:r>
              <a:rPr lang="en-US" dirty="0" smtClean="0"/>
              <a:t>Windows NT, Windows 2000, </a:t>
            </a:r>
            <a:r>
              <a:rPr lang="en-US" dirty="0" err="1" smtClean="0"/>
              <a:t>solaris</a:t>
            </a:r>
            <a:r>
              <a:rPr lang="en-US" dirty="0" smtClean="0"/>
              <a:t> 2,..</a:t>
            </a:r>
          </a:p>
          <a:p>
            <a:r>
              <a:rPr lang="en-US" dirty="0" smtClean="0"/>
              <a:t>There is no tread table in each process. Instead the kernel has a thread table that keeps track of all the threads in system. When a thread wants to create a new thread or destroy an existing thread, it makes a kernel call, which then does the creation or destruction by updating the kernel thread table</a:t>
            </a:r>
          </a:p>
          <a:p>
            <a:r>
              <a:rPr lang="en-US" b="1" dirty="0" smtClean="0"/>
              <a:t>Advantages</a:t>
            </a:r>
            <a:r>
              <a:rPr lang="en-US" dirty="0" smtClean="0"/>
              <a:t> : no run time system needed, when thread issue blocking system call that thread only block not whole process , thread table is also managed by kernel</a:t>
            </a:r>
          </a:p>
          <a:p>
            <a:r>
              <a:rPr lang="en-US" dirty="0" smtClean="0"/>
              <a:t>Disadvantage</a:t>
            </a:r>
          </a:p>
          <a:p>
            <a:r>
              <a:rPr lang="en-US" dirty="0" smtClean="0"/>
              <a:t>Greater cost of creating and destroying threads. Some system use thread recycle i.e. when a thread is destroyed it is marked as not runnable but its kernel data structures are kept as it is. When need arise this old thread is reactivated</a:t>
            </a:r>
          </a:p>
        </p:txBody>
      </p:sp>
    </p:spTree>
    <p:extLst>
      <p:ext uri="{BB962C8B-B14F-4D97-AF65-F5344CB8AC3E}">
        <p14:creationId xmlns:p14="http://schemas.microsoft.com/office/powerpoint/2010/main" val="1426222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789" y="136739"/>
            <a:ext cx="11230378" cy="3416320"/>
          </a:xfrm>
          <a:prstGeom prst="rect">
            <a:avLst/>
          </a:prstGeom>
        </p:spPr>
        <p:txBody>
          <a:bodyPr wrap="square">
            <a:spAutoFit/>
          </a:bodyPr>
          <a:lstStyle/>
          <a:p>
            <a:r>
              <a:rPr lang="en-US" dirty="0">
                <a:latin typeface="Times-Roman"/>
              </a:rPr>
              <a:t>While kernel threads solve some problems, they do not solve all problems. </a:t>
            </a:r>
            <a:r>
              <a:rPr lang="en-US" dirty="0" smtClean="0">
                <a:latin typeface="Times-Roman"/>
              </a:rPr>
              <a:t>For example</a:t>
            </a:r>
            <a:r>
              <a:rPr lang="en-US" dirty="0">
                <a:latin typeface="Times-Roman"/>
              </a:rPr>
              <a:t>, what happens when a multithreaded process forks? </a:t>
            </a:r>
            <a:endParaRPr lang="en-US" dirty="0" smtClean="0">
              <a:latin typeface="Times-Roman"/>
            </a:endParaRPr>
          </a:p>
          <a:p>
            <a:r>
              <a:rPr lang="en-US" dirty="0" smtClean="0">
                <a:latin typeface="Times-Roman"/>
              </a:rPr>
              <a:t>Does </a:t>
            </a:r>
            <a:r>
              <a:rPr lang="en-US" dirty="0">
                <a:latin typeface="Times-Roman"/>
              </a:rPr>
              <a:t>the new </a:t>
            </a:r>
            <a:r>
              <a:rPr lang="en-US" dirty="0" smtClean="0">
                <a:latin typeface="Times-Roman"/>
              </a:rPr>
              <a:t>process have </a:t>
            </a:r>
            <a:r>
              <a:rPr lang="en-US" dirty="0">
                <a:latin typeface="Times-Roman"/>
              </a:rPr>
              <a:t>as many threads as the old one did, or does it have just one? </a:t>
            </a:r>
            <a:endParaRPr lang="en-US" dirty="0" smtClean="0">
              <a:latin typeface="Times-Roman"/>
            </a:endParaRPr>
          </a:p>
          <a:p>
            <a:r>
              <a:rPr lang="en-US" dirty="0" smtClean="0">
                <a:latin typeface="Times-Roman"/>
              </a:rPr>
              <a:t>In many cases</a:t>
            </a:r>
            <a:r>
              <a:rPr lang="en-US" dirty="0">
                <a:latin typeface="Times-Roman"/>
              </a:rPr>
              <a:t>, the best choice depends on what the process is planning to do next. If it is</a:t>
            </a:r>
          </a:p>
          <a:p>
            <a:r>
              <a:rPr lang="en-US" dirty="0">
                <a:latin typeface="Times-Roman"/>
              </a:rPr>
              <a:t>going to call </a:t>
            </a:r>
            <a:r>
              <a:rPr lang="en-US" sz="1400" dirty="0">
                <a:latin typeface="Helvetica" panose="020B0604020202020204" pitchFamily="34" charset="0"/>
              </a:rPr>
              <a:t>exec </a:t>
            </a:r>
            <a:r>
              <a:rPr lang="en-US" dirty="0">
                <a:latin typeface="Times-Roman"/>
              </a:rPr>
              <a:t>to start a new program, probably one thread is the correct choice,</a:t>
            </a:r>
          </a:p>
          <a:p>
            <a:r>
              <a:rPr lang="en-US" dirty="0">
                <a:latin typeface="Times-Roman"/>
              </a:rPr>
              <a:t>but if it continues to execute, reproducing all the threads is probably </a:t>
            </a:r>
            <a:r>
              <a:rPr lang="en-US" dirty="0" smtClean="0">
                <a:latin typeface="Times-Roman"/>
              </a:rPr>
              <a:t>best</a:t>
            </a:r>
          </a:p>
          <a:p>
            <a:endParaRPr lang="en-US" dirty="0">
              <a:latin typeface="Times-Roman"/>
            </a:endParaRPr>
          </a:p>
          <a:p>
            <a:r>
              <a:rPr lang="en-US" dirty="0"/>
              <a:t>Another issue is signals. Remember that signals are sent to processes, not </a:t>
            </a:r>
            <a:r>
              <a:rPr lang="en-US" dirty="0" smtClean="0"/>
              <a:t>to threads</a:t>
            </a:r>
            <a:r>
              <a:rPr lang="en-US" dirty="0"/>
              <a:t>, at least in the classical model. When a signal comes in, which </a:t>
            </a:r>
            <a:r>
              <a:rPr lang="en-US" dirty="0" smtClean="0"/>
              <a:t>thread should </a:t>
            </a:r>
            <a:r>
              <a:rPr lang="en-US" dirty="0"/>
              <a:t>handle it? </a:t>
            </a:r>
            <a:endParaRPr lang="en-US" dirty="0" smtClean="0"/>
          </a:p>
          <a:p>
            <a:r>
              <a:rPr lang="en-US" dirty="0" smtClean="0"/>
              <a:t>Possibly </a:t>
            </a:r>
            <a:r>
              <a:rPr lang="en-US" dirty="0"/>
              <a:t>threads could register their interest in certain signals, </a:t>
            </a:r>
            <a:r>
              <a:rPr lang="en-US" dirty="0" smtClean="0"/>
              <a:t>so when </a:t>
            </a:r>
            <a:r>
              <a:rPr lang="en-US" dirty="0"/>
              <a:t>a signal came in it would be given to the thread that said it wants it</a:t>
            </a:r>
            <a:r>
              <a:rPr lang="en-US" dirty="0" smtClean="0"/>
              <a:t>.</a:t>
            </a:r>
          </a:p>
          <a:p>
            <a:r>
              <a:rPr lang="en-US" dirty="0" smtClean="0"/>
              <a:t> </a:t>
            </a:r>
            <a:r>
              <a:rPr lang="en-US" dirty="0"/>
              <a:t>But </a:t>
            </a:r>
            <a:r>
              <a:rPr lang="en-US" dirty="0" smtClean="0"/>
              <a:t>what happens </a:t>
            </a:r>
            <a:r>
              <a:rPr lang="en-US" dirty="0"/>
              <a:t>if two or more threads register for the same signal?</a:t>
            </a:r>
          </a:p>
        </p:txBody>
      </p:sp>
    </p:spTree>
    <p:extLst>
      <p:ext uri="{BB962C8B-B14F-4D97-AF65-F5344CB8AC3E}">
        <p14:creationId xmlns:p14="http://schemas.microsoft.com/office/powerpoint/2010/main" val="493551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4349" y="297828"/>
            <a:ext cx="10629364" cy="2585323"/>
          </a:xfrm>
          <a:prstGeom prst="rect">
            <a:avLst/>
          </a:prstGeom>
        </p:spPr>
        <p:txBody>
          <a:bodyPr wrap="square">
            <a:spAutoFit/>
          </a:bodyPr>
          <a:lstStyle/>
          <a:p>
            <a:r>
              <a:rPr lang="en-US" b="1" dirty="0"/>
              <a:t>Hybrid</a:t>
            </a:r>
          </a:p>
          <a:p>
            <a:r>
              <a:rPr lang="en-US" dirty="0"/>
              <a:t>Various ways have been investigated to try to combine the advantages of user level threads with kernel level threads</a:t>
            </a:r>
          </a:p>
          <a:p>
            <a:r>
              <a:rPr lang="en-US" dirty="0"/>
              <a:t>One to one mapping : drawback is creating a user thread requires creating the corresponding kernel thread</a:t>
            </a:r>
          </a:p>
          <a:p>
            <a:r>
              <a:rPr lang="en-US" dirty="0"/>
              <a:t>e.g. Windows NT, Windows 2000</a:t>
            </a:r>
          </a:p>
          <a:p>
            <a:r>
              <a:rPr lang="en-US" dirty="0"/>
              <a:t>Another  way is multiplex many user level thread to a smaller or equal number of kernel thread. called many to many e.g. Solaris 2</a:t>
            </a:r>
          </a:p>
          <a:p>
            <a:r>
              <a:rPr lang="en-US" dirty="0"/>
              <a:t>Kernel is aware of only kernel level threads and schedule </a:t>
            </a:r>
            <a:r>
              <a:rPr lang="en-US" dirty="0" smtClean="0"/>
              <a:t>them</a:t>
            </a:r>
          </a:p>
          <a:p>
            <a:endParaRPr lang="en-US" dirty="0"/>
          </a:p>
        </p:txBody>
      </p:sp>
      <p:pic>
        <p:nvPicPr>
          <p:cNvPr id="3" name="Picture 2"/>
          <p:cNvPicPr>
            <a:picLocks noChangeAspect="1"/>
          </p:cNvPicPr>
          <p:nvPr/>
        </p:nvPicPr>
        <p:blipFill>
          <a:blip r:embed="rId2"/>
          <a:stretch>
            <a:fillRect/>
          </a:stretch>
        </p:blipFill>
        <p:spPr>
          <a:xfrm>
            <a:off x="2004713" y="3018201"/>
            <a:ext cx="4474094" cy="2340670"/>
          </a:xfrm>
          <a:prstGeom prst="rect">
            <a:avLst/>
          </a:prstGeom>
        </p:spPr>
      </p:pic>
    </p:spTree>
    <p:extLst>
      <p:ext uri="{BB962C8B-B14F-4D97-AF65-F5344CB8AC3E}">
        <p14:creationId xmlns:p14="http://schemas.microsoft.com/office/powerpoint/2010/main" val="4172940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a:t>
            </a:r>
            <a:endParaRPr lang="en-US" dirty="0"/>
          </a:p>
        </p:txBody>
      </p:sp>
      <p:sp>
        <p:nvSpPr>
          <p:cNvPr id="3" name="Content Placeholder 2"/>
          <p:cNvSpPr>
            <a:spLocks noGrp="1"/>
          </p:cNvSpPr>
          <p:nvPr>
            <p:ph idx="1"/>
          </p:nvPr>
        </p:nvSpPr>
        <p:spPr/>
        <p:txBody>
          <a:bodyPr/>
          <a:lstStyle/>
          <a:p>
            <a:r>
              <a:rPr lang="en-US" dirty="0"/>
              <a:t>Processes are one of the oldest and most important abstractions that </a:t>
            </a:r>
            <a:r>
              <a:rPr lang="en-US" dirty="0" smtClean="0"/>
              <a:t>operating systems </a:t>
            </a:r>
            <a:r>
              <a:rPr lang="en-US" dirty="0"/>
              <a:t>provide. </a:t>
            </a:r>
            <a:endParaRPr lang="en-US" dirty="0" smtClean="0"/>
          </a:p>
          <a:p>
            <a:r>
              <a:rPr lang="en-US" dirty="0" smtClean="0"/>
              <a:t>They </a:t>
            </a:r>
            <a:r>
              <a:rPr lang="en-US" dirty="0"/>
              <a:t>support the ability to have (pseudo) concurrent </a:t>
            </a:r>
            <a:r>
              <a:rPr lang="en-US" dirty="0" smtClean="0"/>
              <a:t>operation even </a:t>
            </a:r>
            <a:r>
              <a:rPr lang="en-US" dirty="0"/>
              <a:t>when there is only one CPU available. They turn a single CPU into </a:t>
            </a:r>
            <a:r>
              <a:rPr lang="en-US" dirty="0" smtClean="0"/>
              <a:t>multiple virtual </a:t>
            </a:r>
            <a:r>
              <a:rPr lang="en-US" dirty="0"/>
              <a:t>CPUs. Without the process abstraction, modern computing could not exist</a:t>
            </a:r>
          </a:p>
        </p:txBody>
      </p:sp>
    </p:spTree>
    <p:extLst>
      <p:ext uri="{BB962C8B-B14F-4D97-AF65-F5344CB8AC3E}">
        <p14:creationId xmlns:p14="http://schemas.microsoft.com/office/powerpoint/2010/main" val="3222887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156" y="383822"/>
            <a:ext cx="9358488" cy="5909310"/>
          </a:xfrm>
          <a:prstGeom prst="rect">
            <a:avLst/>
          </a:prstGeom>
          <a:noFill/>
        </p:spPr>
        <p:txBody>
          <a:bodyPr wrap="square" rtlCol="0">
            <a:spAutoFit/>
          </a:bodyPr>
          <a:lstStyle/>
          <a:p>
            <a:r>
              <a:rPr lang="en-US" dirty="0" err="1" smtClean="0"/>
              <a:t>Pop-UP</a:t>
            </a:r>
            <a:r>
              <a:rPr lang="en-US" dirty="0" smtClean="0"/>
              <a:t> threads</a:t>
            </a:r>
          </a:p>
          <a:p>
            <a:r>
              <a:rPr lang="en-US" dirty="0" smtClean="0"/>
              <a:t>In distributed systems, how request for service is handled?</a:t>
            </a:r>
          </a:p>
          <a:p>
            <a:r>
              <a:rPr lang="en-US" dirty="0" smtClean="0"/>
              <a:t>process or thread that is blocked on receive system call waiting for an incoming message. When message arrives it accepts message and processes it</a:t>
            </a:r>
          </a:p>
          <a:p>
            <a:endParaRPr lang="en-US" dirty="0"/>
          </a:p>
          <a:p>
            <a:r>
              <a:rPr lang="en-US" dirty="0" smtClean="0"/>
              <a:t>Another approach , in which arrival of message causes the system to create a new thread to handle the message. Such a thread is called a pop-up thread. Advantage is such thread can be created quickly because they are brand new, do not have any history. So the latency between message arrival and start of processing can be made very short</a:t>
            </a:r>
          </a:p>
          <a:p>
            <a:endParaRPr lang="en-US" dirty="0"/>
          </a:p>
          <a:p>
            <a:endParaRPr lang="en-US" dirty="0" smtClean="0"/>
          </a:p>
          <a:p>
            <a:r>
              <a:rPr lang="en-US" b="1" dirty="0"/>
              <a:t>POSIX </a:t>
            </a:r>
            <a:r>
              <a:rPr lang="en-US" b="1" dirty="0" smtClean="0"/>
              <a:t>Threads</a:t>
            </a:r>
          </a:p>
          <a:p>
            <a:r>
              <a:rPr lang="en-US" dirty="0"/>
              <a:t>IEEE has defined </a:t>
            </a:r>
            <a:r>
              <a:rPr lang="en-US" dirty="0" smtClean="0"/>
              <a:t>a standard </a:t>
            </a:r>
            <a:r>
              <a:rPr lang="en-US" dirty="0"/>
              <a:t>for threads </a:t>
            </a:r>
            <a:r>
              <a:rPr lang="en-US" dirty="0" smtClean="0"/>
              <a:t>in IEEE </a:t>
            </a:r>
            <a:r>
              <a:rPr lang="en-US" dirty="0"/>
              <a:t>standard 1003.1c</a:t>
            </a:r>
            <a:endParaRPr lang="en-US" b="1" dirty="0" smtClean="0"/>
          </a:p>
          <a:p>
            <a:r>
              <a:rPr lang="en-US" dirty="0"/>
              <a:t>The threads package it defines </a:t>
            </a:r>
            <a:r>
              <a:rPr lang="en-US" dirty="0" smtClean="0"/>
              <a:t>is called </a:t>
            </a:r>
            <a:r>
              <a:rPr lang="en-US" b="1" dirty="0" err="1"/>
              <a:t>Pthreads</a:t>
            </a:r>
            <a:r>
              <a:rPr lang="en-US" dirty="0" smtClean="0"/>
              <a:t>.</a:t>
            </a:r>
          </a:p>
          <a:p>
            <a:r>
              <a:rPr lang="en-US" b="1" dirty="0"/>
              <a:t>Thread call Description</a:t>
            </a:r>
          </a:p>
          <a:p>
            <a:r>
              <a:rPr lang="en-US" dirty="0" err="1" smtClean="0"/>
              <a:t>Pthread_create</a:t>
            </a:r>
            <a:r>
              <a:rPr lang="en-US" dirty="0" smtClean="0"/>
              <a:t> </a:t>
            </a:r>
            <a:r>
              <a:rPr lang="en-US" dirty="0"/>
              <a:t>Create a new thread</a:t>
            </a:r>
          </a:p>
          <a:p>
            <a:r>
              <a:rPr lang="en-US" dirty="0" err="1" smtClean="0"/>
              <a:t>Pthread</a:t>
            </a:r>
            <a:r>
              <a:rPr lang="en-US" dirty="0" smtClean="0"/>
              <a:t>_ </a:t>
            </a:r>
            <a:r>
              <a:rPr lang="en-US" dirty="0"/>
              <a:t>exit </a:t>
            </a:r>
            <a:r>
              <a:rPr lang="en-US" dirty="0" err="1"/>
              <a:t>Ter</a:t>
            </a:r>
            <a:r>
              <a:rPr lang="en-US" dirty="0"/>
              <a:t> </a:t>
            </a:r>
            <a:r>
              <a:rPr lang="en-US" dirty="0" err="1"/>
              <a:t>minate</a:t>
            </a:r>
            <a:r>
              <a:rPr lang="en-US" dirty="0"/>
              <a:t> the calling thread</a:t>
            </a:r>
          </a:p>
          <a:p>
            <a:r>
              <a:rPr lang="en-US" dirty="0" err="1" smtClean="0"/>
              <a:t>Pthread</a:t>
            </a:r>
            <a:r>
              <a:rPr lang="en-US" dirty="0" smtClean="0"/>
              <a:t>_ </a:t>
            </a:r>
            <a:r>
              <a:rPr lang="en-US" dirty="0"/>
              <a:t>join Wait for a specific thread to exit</a:t>
            </a:r>
          </a:p>
          <a:p>
            <a:r>
              <a:rPr lang="en-US" dirty="0" err="1" smtClean="0"/>
              <a:t>Pthread</a:t>
            </a:r>
            <a:r>
              <a:rPr lang="en-US" dirty="0" smtClean="0"/>
              <a:t>_ </a:t>
            </a:r>
            <a:r>
              <a:rPr lang="en-US" dirty="0"/>
              <a:t>yield Release the CPU to let another thread run</a:t>
            </a:r>
          </a:p>
          <a:p>
            <a:r>
              <a:rPr lang="en-US" dirty="0" err="1" smtClean="0"/>
              <a:t>Pthread</a:t>
            </a:r>
            <a:r>
              <a:rPr lang="en-US" dirty="0" smtClean="0"/>
              <a:t>_ </a:t>
            </a:r>
            <a:r>
              <a:rPr lang="en-US" dirty="0" err="1" smtClean="0"/>
              <a:t>attr</a:t>
            </a:r>
            <a:r>
              <a:rPr lang="en-US" dirty="0" smtClean="0"/>
              <a:t>- </a:t>
            </a:r>
            <a:r>
              <a:rPr lang="en-US" dirty="0" err="1" smtClean="0"/>
              <a:t>init</a:t>
            </a:r>
            <a:r>
              <a:rPr lang="en-US" dirty="0" smtClean="0"/>
              <a:t>  Create and </a:t>
            </a:r>
            <a:r>
              <a:rPr lang="en-US" dirty="0"/>
              <a:t>initialize a thread’s </a:t>
            </a:r>
            <a:r>
              <a:rPr lang="en-US" dirty="0" smtClean="0"/>
              <a:t>attribute </a:t>
            </a:r>
            <a:r>
              <a:rPr lang="en-US" dirty="0"/>
              <a:t>structure</a:t>
            </a:r>
          </a:p>
          <a:p>
            <a:r>
              <a:rPr lang="en-US" dirty="0" err="1" smtClean="0"/>
              <a:t>Pthread</a:t>
            </a:r>
            <a:r>
              <a:rPr lang="en-US" dirty="0" smtClean="0"/>
              <a:t>_ </a:t>
            </a:r>
            <a:r>
              <a:rPr lang="en-US" dirty="0" err="1" smtClean="0"/>
              <a:t>attr</a:t>
            </a:r>
            <a:r>
              <a:rPr lang="en-US" dirty="0" smtClean="0"/>
              <a:t>_ </a:t>
            </a:r>
            <a:r>
              <a:rPr lang="en-US" dirty="0"/>
              <a:t>destroy </a:t>
            </a:r>
            <a:r>
              <a:rPr lang="en-US" dirty="0" smtClean="0"/>
              <a:t> Remove </a:t>
            </a:r>
            <a:r>
              <a:rPr lang="en-US" dirty="0"/>
              <a:t>a thread’s </a:t>
            </a:r>
            <a:r>
              <a:rPr lang="en-US" dirty="0" smtClean="0"/>
              <a:t>attribute </a:t>
            </a:r>
            <a:r>
              <a:rPr lang="en-US" dirty="0"/>
              <a:t>structure</a:t>
            </a:r>
          </a:p>
        </p:txBody>
      </p:sp>
    </p:spTree>
    <p:extLst>
      <p:ext uri="{BB962C8B-B14F-4D97-AF65-F5344CB8AC3E}">
        <p14:creationId xmlns:p14="http://schemas.microsoft.com/office/powerpoint/2010/main" val="17235159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7378" y="102430"/>
            <a:ext cx="11469511" cy="6832640"/>
          </a:xfrm>
          <a:prstGeom prst="rect">
            <a:avLst/>
          </a:prstGeom>
        </p:spPr>
        <p:txBody>
          <a:bodyPr wrap="square">
            <a:spAutoFit/>
          </a:bodyPr>
          <a:lstStyle/>
          <a:p>
            <a:r>
              <a:rPr lang="en-US" dirty="0">
                <a:latin typeface="Helvetica" panose="020B0604020202020204" pitchFamily="34" charset="0"/>
              </a:rPr>
              <a:t>#include &lt;</a:t>
            </a:r>
            <a:r>
              <a:rPr lang="en-US" dirty="0" err="1">
                <a:latin typeface="Helvetica" panose="020B0604020202020204" pitchFamily="34" charset="0"/>
              </a:rPr>
              <a:t>pthread.h</a:t>
            </a:r>
            <a:r>
              <a:rPr lang="en-US" dirty="0">
                <a:latin typeface="Helvetica" panose="020B0604020202020204" pitchFamily="34" charset="0"/>
              </a:rPr>
              <a:t>&gt;</a:t>
            </a:r>
          </a:p>
          <a:p>
            <a:r>
              <a:rPr lang="en-US" dirty="0">
                <a:latin typeface="Helvetica" panose="020B0604020202020204" pitchFamily="34" charset="0"/>
              </a:rPr>
              <a:t>#include &lt;</a:t>
            </a:r>
            <a:r>
              <a:rPr lang="en-US" dirty="0" err="1">
                <a:latin typeface="Helvetica" panose="020B0604020202020204" pitchFamily="34" charset="0"/>
              </a:rPr>
              <a:t>stdio.h</a:t>
            </a:r>
            <a:r>
              <a:rPr lang="en-US" dirty="0">
                <a:latin typeface="Helvetica" panose="020B0604020202020204" pitchFamily="34" charset="0"/>
              </a:rPr>
              <a:t>&gt;</a:t>
            </a:r>
          </a:p>
          <a:p>
            <a:r>
              <a:rPr lang="en-US" dirty="0">
                <a:latin typeface="Helvetica" panose="020B0604020202020204" pitchFamily="34" charset="0"/>
              </a:rPr>
              <a:t>#include &lt;</a:t>
            </a:r>
            <a:r>
              <a:rPr lang="en-US" dirty="0" err="1">
                <a:latin typeface="Helvetica" panose="020B0604020202020204" pitchFamily="34" charset="0"/>
              </a:rPr>
              <a:t>stdlib.h</a:t>
            </a:r>
            <a:r>
              <a:rPr lang="en-US" dirty="0">
                <a:latin typeface="Helvetica" panose="020B0604020202020204" pitchFamily="34" charset="0"/>
              </a:rPr>
              <a:t>&gt;</a:t>
            </a:r>
          </a:p>
          <a:p>
            <a:r>
              <a:rPr lang="en-US" dirty="0">
                <a:latin typeface="Helvetica" panose="020B0604020202020204" pitchFamily="34" charset="0"/>
              </a:rPr>
              <a:t>#define NUMBER OF THREADS 10</a:t>
            </a:r>
          </a:p>
          <a:p>
            <a:r>
              <a:rPr lang="en-US" dirty="0">
                <a:latin typeface="Helvetica" panose="020B0604020202020204" pitchFamily="34" charset="0"/>
              </a:rPr>
              <a:t>void </a:t>
            </a:r>
            <a:r>
              <a:rPr lang="en-US" sz="3200" dirty="0">
                <a:latin typeface="Helvetica" panose="020B0604020202020204" pitchFamily="34" charset="0"/>
              </a:rPr>
              <a:t>*</a:t>
            </a:r>
            <a:r>
              <a:rPr lang="en-US" dirty="0" err="1">
                <a:latin typeface="Helvetica" panose="020B0604020202020204" pitchFamily="34" charset="0"/>
              </a:rPr>
              <a:t>pr</a:t>
            </a:r>
            <a:r>
              <a:rPr lang="en-US" dirty="0">
                <a:latin typeface="Helvetica" panose="020B0604020202020204" pitchFamily="34" charset="0"/>
              </a:rPr>
              <a:t> </a:t>
            </a:r>
            <a:r>
              <a:rPr lang="en-US" dirty="0" err="1">
                <a:latin typeface="Helvetica" panose="020B0604020202020204" pitchFamily="34" charset="0"/>
              </a:rPr>
              <a:t>int</a:t>
            </a:r>
            <a:r>
              <a:rPr lang="en-US" dirty="0">
                <a:latin typeface="Helvetica" panose="020B0604020202020204" pitchFamily="34" charset="0"/>
              </a:rPr>
              <a:t> hello world(void </a:t>
            </a:r>
            <a:r>
              <a:rPr lang="en-US" sz="3200" dirty="0">
                <a:latin typeface="Helvetica" panose="020B0604020202020204" pitchFamily="34" charset="0"/>
              </a:rPr>
              <a:t>*</a:t>
            </a:r>
            <a:r>
              <a:rPr lang="en-US" dirty="0" err="1">
                <a:latin typeface="Helvetica" panose="020B0604020202020204" pitchFamily="34" charset="0"/>
              </a:rPr>
              <a:t>tid</a:t>
            </a:r>
            <a:r>
              <a:rPr lang="en-US" dirty="0">
                <a:latin typeface="Helvetica" panose="020B0604020202020204" pitchFamily="34" charset="0"/>
              </a:rPr>
              <a:t>)</a:t>
            </a:r>
          </a:p>
          <a:p>
            <a:r>
              <a:rPr lang="en-US" dirty="0">
                <a:latin typeface="Helvetica" panose="020B0604020202020204" pitchFamily="34" charset="0"/>
              </a:rPr>
              <a:t>{</a:t>
            </a:r>
          </a:p>
          <a:p>
            <a:r>
              <a:rPr lang="en-US" dirty="0" err="1" smtClean="0">
                <a:latin typeface="Helvetica" panose="020B0604020202020204" pitchFamily="34" charset="0"/>
              </a:rPr>
              <a:t>pr</a:t>
            </a:r>
            <a:r>
              <a:rPr lang="en-US" dirty="0" smtClean="0">
                <a:latin typeface="Helvetica" panose="020B0604020202020204" pitchFamily="34" charset="0"/>
              </a:rPr>
              <a:t> </a:t>
            </a:r>
            <a:r>
              <a:rPr lang="en-US" dirty="0" err="1">
                <a:latin typeface="Helvetica" panose="020B0604020202020204" pitchFamily="34" charset="0"/>
              </a:rPr>
              <a:t>intf</a:t>
            </a:r>
            <a:r>
              <a:rPr lang="en-US" dirty="0">
                <a:latin typeface="Helvetica" panose="020B0604020202020204" pitchFamily="34" charset="0"/>
              </a:rPr>
              <a:t>("Hello World. Greetings from thread %d\n</a:t>
            </a:r>
            <a:r>
              <a:rPr lang="en-US">
                <a:latin typeface="Helvetica" panose="020B0604020202020204" pitchFamily="34" charset="0"/>
              </a:rPr>
              <a:t>", </a:t>
            </a:r>
            <a:r>
              <a:rPr lang="en-US" smtClean="0">
                <a:latin typeface="Helvetica" panose="020B0604020202020204" pitchFamily="34" charset="0"/>
              </a:rPr>
              <a:t>*(</a:t>
            </a:r>
            <a:r>
              <a:rPr lang="en-US" dirty="0" err="1" smtClean="0">
                <a:latin typeface="Helvetica" panose="020B0604020202020204" pitchFamily="34" charset="0"/>
              </a:rPr>
              <a:t>int</a:t>
            </a:r>
            <a:r>
              <a:rPr lang="en-US" dirty="0" smtClean="0">
                <a:latin typeface="Helvetica" panose="020B0604020202020204" pitchFamily="34" charset="0"/>
              </a:rPr>
              <a:t> *)</a:t>
            </a:r>
            <a:r>
              <a:rPr lang="en-US" dirty="0" err="1" smtClean="0">
                <a:latin typeface="Helvetica" panose="020B0604020202020204" pitchFamily="34" charset="0"/>
              </a:rPr>
              <a:t>tid</a:t>
            </a:r>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exit(NULL</a:t>
            </a:r>
            <a:r>
              <a:rPr lang="en-US" dirty="0" smtClean="0">
                <a:latin typeface="Helvetica" panose="020B0604020202020204" pitchFamily="34" charset="0"/>
              </a:rPr>
              <a:t>);</a:t>
            </a:r>
            <a:endParaRPr lang="en-US" dirty="0">
              <a:latin typeface="Helvetica" panose="020B0604020202020204" pitchFamily="34" charset="0"/>
            </a:endParaRP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main(</a:t>
            </a:r>
            <a:r>
              <a:rPr lang="en-US" dirty="0" err="1">
                <a:latin typeface="Helvetica" panose="020B0604020202020204" pitchFamily="34" charset="0"/>
              </a:rPr>
              <a:t>int</a:t>
            </a:r>
            <a:r>
              <a:rPr lang="en-US" dirty="0">
                <a:latin typeface="Helvetica" panose="020B0604020202020204" pitchFamily="34" charset="0"/>
              </a:rPr>
              <a:t> </a:t>
            </a:r>
            <a:r>
              <a:rPr lang="en-US" dirty="0" err="1">
                <a:latin typeface="Helvetica" panose="020B0604020202020204" pitchFamily="34" charset="0"/>
              </a:rPr>
              <a:t>argc</a:t>
            </a:r>
            <a:r>
              <a:rPr lang="en-US" dirty="0">
                <a:latin typeface="Helvetica" panose="020B0604020202020204" pitchFamily="34" charset="0"/>
              </a:rPr>
              <a:t>, char </a:t>
            </a:r>
            <a:r>
              <a:rPr lang="en-US" sz="3200" dirty="0">
                <a:latin typeface="Helvetica" panose="020B0604020202020204" pitchFamily="34" charset="0"/>
              </a:rPr>
              <a:t>*</a:t>
            </a:r>
            <a:r>
              <a:rPr lang="en-US" dirty="0" err="1">
                <a:latin typeface="Helvetica" panose="020B0604020202020204" pitchFamily="34" charset="0"/>
              </a:rPr>
              <a:t>argv</a:t>
            </a:r>
            <a:r>
              <a:rPr lang="en-US" dirty="0">
                <a:latin typeface="Helvetica" panose="020B0604020202020204" pitchFamily="34" charset="0"/>
              </a:rPr>
              <a:t>[])</a:t>
            </a:r>
          </a:p>
          <a:p>
            <a:r>
              <a:rPr lang="en-US" dirty="0">
                <a:latin typeface="Helvetica" panose="020B0604020202020204" pitchFamily="34" charset="0"/>
              </a:rPr>
              <a:t>{</a:t>
            </a:r>
          </a:p>
          <a:p>
            <a:r>
              <a:rPr lang="en-US" dirty="0" err="1" smtClean="0">
                <a:latin typeface="Helvetica" panose="020B0604020202020204" pitchFamily="34" charset="0"/>
              </a:rPr>
              <a:t>pthread</a:t>
            </a:r>
            <a:r>
              <a:rPr lang="en-US" dirty="0" smtClean="0">
                <a:latin typeface="Helvetica" panose="020B0604020202020204" pitchFamily="34" charset="0"/>
              </a:rPr>
              <a:t> </a:t>
            </a:r>
            <a:r>
              <a:rPr lang="en-US" dirty="0">
                <a:latin typeface="Helvetica" panose="020B0604020202020204" pitchFamily="34" charset="0"/>
              </a:rPr>
              <a:t>t threads[NUMBER OF THREADS];</a:t>
            </a:r>
          </a:p>
          <a:p>
            <a:r>
              <a:rPr lang="en-US" dirty="0" err="1">
                <a:latin typeface="Helvetica" panose="020B0604020202020204" pitchFamily="34" charset="0"/>
              </a:rPr>
              <a:t>int</a:t>
            </a:r>
            <a:r>
              <a:rPr lang="en-US" dirty="0">
                <a:latin typeface="Helvetica" panose="020B0604020202020204" pitchFamily="34" charset="0"/>
              </a:rPr>
              <a:t> status, </a:t>
            </a:r>
            <a:r>
              <a:rPr lang="en-US" dirty="0" err="1">
                <a:latin typeface="Helvetica" panose="020B0604020202020204" pitchFamily="34" charset="0"/>
              </a:rPr>
              <a:t>i</a:t>
            </a:r>
            <a:r>
              <a:rPr lang="en-US" dirty="0">
                <a:latin typeface="Helvetica" panose="020B0604020202020204" pitchFamily="34" charset="0"/>
              </a:rPr>
              <a:t>;</a:t>
            </a:r>
          </a:p>
          <a:p>
            <a:r>
              <a:rPr lang="en-US" dirty="0">
                <a:latin typeface="Helvetica" panose="020B0604020202020204" pitchFamily="34" charset="0"/>
              </a:rPr>
              <a:t>for(</a:t>
            </a:r>
            <a:r>
              <a:rPr lang="en-US" dirty="0" err="1">
                <a:latin typeface="Helvetica" panose="020B0604020202020204" pitchFamily="34" charset="0"/>
              </a:rPr>
              <a:t>i</a:t>
            </a:r>
            <a:r>
              <a:rPr lang="en-US" dirty="0">
                <a:latin typeface="Helvetica" panose="020B0604020202020204" pitchFamily="34" charset="0"/>
              </a:rPr>
              <a:t>=0; </a:t>
            </a:r>
            <a:r>
              <a:rPr lang="en-US" dirty="0" err="1">
                <a:latin typeface="Helvetica" panose="020B0604020202020204" pitchFamily="34" charset="0"/>
              </a:rPr>
              <a:t>i</a:t>
            </a:r>
            <a:r>
              <a:rPr lang="en-US" dirty="0">
                <a:latin typeface="Helvetica" panose="020B0604020202020204" pitchFamily="34" charset="0"/>
              </a:rPr>
              <a:t> &lt; NUMBER OF THREADS; </a:t>
            </a:r>
            <a:r>
              <a:rPr lang="en-US" dirty="0" err="1">
                <a:latin typeface="Helvetica" panose="020B0604020202020204" pitchFamily="34" charset="0"/>
              </a:rPr>
              <a:t>i</a:t>
            </a:r>
            <a:r>
              <a:rPr lang="en-US" dirty="0">
                <a:latin typeface="Helvetica" panose="020B0604020202020204" pitchFamily="34" charset="0"/>
              </a:rPr>
              <a:t>++) {</a:t>
            </a:r>
          </a:p>
          <a:p>
            <a:r>
              <a:rPr lang="en-US" dirty="0" err="1">
                <a:latin typeface="Helvetica" panose="020B0604020202020204" pitchFamily="34" charset="0"/>
              </a:rPr>
              <a:t>pr</a:t>
            </a:r>
            <a:r>
              <a:rPr lang="en-US" dirty="0">
                <a:latin typeface="Helvetica" panose="020B0604020202020204" pitchFamily="34" charset="0"/>
              </a:rPr>
              <a:t> </a:t>
            </a:r>
            <a:r>
              <a:rPr lang="en-US" dirty="0" err="1">
                <a:latin typeface="Helvetica" panose="020B0604020202020204" pitchFamily="34" charset="0"/>
              </a:rPr>
              <a:t>intf</a:t>
            </a:r>
            <a:r>
              <a:rPr lang="en-US" dirty="0">
                <a:latin typeface="Helvetica" panose="020B0604020202020204" pitchFamily="34" charset="0"/>
              </a:rPr>
              <a:t>("Main here. Creating thread %d\n", </a:t>
            </a:r>
            <a:r>
              <a:rPr lang="en-US" dirty="0" err="1">
                <a:latin typeface="Helvetica" panose="020B0604020202020204" pitchFamily="34" charset="0"/>
              </a:rPr>
              <a:t>i</a:t>
            </a:r>
            <a:r>
              <a:rPr lang="en-US" dirty="0">
                <a:latin typeface="Helvetica" panose="020B0604020202020204" pitchFamily="34" charset="0"/>
              </a:rPr>
              <a:t>);</a:t>
            </a:r>
          </a:p>
          <a:p>
            <a:r>
              <a:rPr lang="en-US" dirty="0">
                <a:latin typeface="Helvetica" panose="020B0604020202020204" pitchFamily="34" charset="0"/>
              </a:rPr>
              <a:t>status = </a:t>
            </a:r>
            <a:r>
              <a:rPr lang="en-US" dirty="0" err="1">
                <a:latin typeface="Helvetica" panose="020B0604020202020204" pitchFamily="34" charset="0"/>
              </a:rPr>
              <a:t>pthread</a:t>
            </a:r>
            <a:r>
              <a:rPr lang="en-US" dirty="0">
                <a:latin typeface="Helvetica" panose="020B0604020202020204" pitchFamily="34" charset="0"/>
              </a:rPr>
              <a:t> create(&amp;threads[</a:t>
            </a:r>
            <a:r>
              <a:rPr lang="en-US" dirty="0" err="1">
                <a:latin typeface="Helvetica" panose="020B0604020202020204" pitchFamily="34" charset="0"/>
              </a:rPr>
              <a:t>i</a:t>
            </a:r>
            <a:r>
              <a:rPr lang="en-US" dirty="0">
                <a:latin typeface="Helvetica" panose="020B0604020202020204" pitchFamily="34" charset="0"/>
              </a:rPr>
              <a:t>], NULL, print hello world, (void </a:t>
            </a:r>
            <a:r>
              <a:rPr lang="en-US" sz="3200" dirty="0" smtClean="0">
                <a:latin typeface="Helvetica" panose="020B0604020202020204" pitchFamily="34" charset="0"/>
              </a:rPr>
              <a:t>*</a:t>
            </a:r>
            <a:r>
              <a:rPr lang="en-US" dirty="0" smtClean="0">
                <a:latin typeface="Helvetica" panose="020B0604020202020204" pitchFamily="34" charset="0"/>
              </a:rPr>
              <a:t>)&amp;</a:t>
            </a:r>
            <a:r>
              <a:rPr lang="en-US" dirty="0" err="1" smtClean="0">
                <a:latin typeface="Helvetica" panose="020B0604020202020204" pitchFamily="34" charset="0"/>
              </a:rPr>
              <a:t>i</a:t>
            </a:r>
            <a:r>
              <a:rPr lang="en-US" dirty="0">
                <a:latin typeface="Helvetica" panose="020B0604020202020204" pitchFamily="34" charset="0"/>
              </a:rPr>
              <a:t>);</a:t>
            </a:r>
          </a:p>
          <a:p>
            <a:r>
              <a:rPr lang="en-US" dirty="0">
                <a:latin typeface="Helvetica" panose="020B0604020202020204" pitchFamily="34" charset="0"/>
              </a:rPr>
              <a:t>if (status != 0) {</a:t>
            </a:r>
          </a:p>
          <a:p>
            <a:r>
              <a:rPr lang="en-US" dirty="0" err="1">
                <a:latin typeface="Helvetica" panose="020B0604020202020204" pitchFamily="34" charset="0"/>
              </a:rPr>
              <a:t>pr</a:t>
            </a:r>
            <a:r>
              <a:rPr lang="en-US" dirty="0">
                <a:latin typeface="Helvetica" panose="020B0604020202020204" pitchFamily="34" charset="0"/>
              </a:rPr>
              <a:t> </a:t>
            </a:r>
            <a:r>
              <a:rPr lang="en-US" dirty="0" err="1">
                <a:latin typeface="Helvetica" panose="020B0604020202020204" pitchFamily="34" charset="0"/>
              </a:rPr>
              <a:t>intf</a:t>
            </a:r>
            <a:r>
              <a:rPr lang="en-US" dirty="0">
                <a:latin typeface="Helvetica" panose="020B0604020202020204" pitchFamily="34" charset="0"/>
              </a:rPr>
              <a:t>("Oops. </a:t>
            </a:r>
            <a:r>
              <a:rPr lang="en-US" dirty="0" err="1">
                <a:latin typeface="Helvetica" panose="020B0604020202020204" pitchFamily="34" charset="0"/>
              </a:rPr>
              <a:t>pthread</a:t>
            </a:r>
            <a:r>
              <a:rPr lang="en-US" dirty="0">
                <a:latin typeface="Helvetica" panose="020B0604020202020204" pitchFamily="34" charset="0"/>
              </a:rPr>
              <a:t> create returned error code %d\n", status);</a:t>
            </a:r>
          </a:p>
          <a:p>
            <a:r>
              <a:rPr lang="en-US" dirty="0">
                <a:latin typeface="Helvetica" panose="020B0604020202020204" pitchFamily="34" charset="0"/>
              </a:rPr>
              <a:t>exit(-1);</a:t>
            </a:r>
          </a:p>
          <a:p>
            <a:r>
              <a:rPr lang="en-US" dirty="0" smtClean="0">
                <a:latin typeface="Helvetica" panose="020B0604020202020204" pitchFamily="34" charset="0"/>
              </a:rPr>
              <a:t>}}</a:t>
            </a:r>
            <a:endParaRPr lang="en-US" dirty="0">
              <a:latin typeface="Helvetica" panose="020B0604020202020204" pitchFamily="34" charset="0"/>
            </a:endParaRPr>
          </a:p>
          <a:p>
            <a:r>
              <a:rPr lang="en-US" dirty="0">
                <a:latin typeface="Helvetica" panose="020B0604020202020204" pitchFamily="34" charset="0"/>
              </a:rPr>
              <a:t>exit(NULL);</a:t>
            </a:r>
          </a:p>
          <a:p>
            <a:r>
              <a:rPr lang="en-US" dirty="0">
                <a:latin typeface="Helvetica" panose="020B0604020202020204" pitchFamily="34" charset="0"/>
              </a:rPr>
              <a:t>}</a:t>
            </a:r>
            <a:endParaRPr lang="en-US" dirty="0"/>
          </a:p>
        </p:txBody>
      </p:sp>
    </p:spTree>
    <p:extLst>
      <p:ext uri="{BB962C8B-B14F-4D97-AF65-F5344CB8AC3E}">
        <p14:creationId xmlns:p14="http://schemas.microsoft.com/office/powerpoint/2010/main" val="18423870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70568" y="193275"/>
            <a:ext cx="4650863" cy="6394175"/>
          </a:xfrm>
          <a:prstGeom prst="rect">
            <a:avLst/>
          </a:prstGeom>
        </p:spPr>
      </p:pic>
    </p:spTree>
    <p:extLst>
      <p:ext uri="{BB962C8B-B14F-4D97-AF65-F5344CB8AC3E}">
        <p14:creationId xmlns:p14="http://schemas.microsoft.com/office/powerpoint/2010/main" val="34697730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555" y="265552"/>
            <a:ext cx="6096000" cy="4998420"/>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void *</a:t>
            </a:r>
            <a:r>
              <a:rPr lang="en-US" dirty="0" err="1">
                <a:latin typeface="Times New Roman" panose="02020603050405020304" pitchFamily="18" charset="0"/>
                <a:ea typeface="Calibri" panose="020F0502020204030204" pitchFamily="34" charset="0"/>
                <a:cs typeface="Shruti" panose="020B0502040204020203" pitchFamily="34" charset="0"/>
              </a:rPr>
              <a:t>findmin</a:t>
            </a:r>
            <a:r>
              <a:rPr lang="en-US" dirty="0">
                <a:latin typeface="Times New Roman" panose="02020603050405020304" pitchFamily="18" charset="0"/>
                <a:ea typeface="Calibri" panose="020F0502020204030204" pitchFamily="34" charset="0"/>
                <a:cs typeface="Shruti" panose="020B0502040204020203" pitchFamily="34" charset="0"/>
              </a:rPr>
              <a:t>(void *</a:t>
            </a:r>
            <a:r>
              <a:rPr lang="en-US" dirty="0" err="1">
                <a:latin typeface="Times New Roman" panose="02020603050405020304" pitchFamily="18" charset="0"/>
                <a:ea typeface="Calibri" panose="020F0502020204030204" pitchFamily="34" charset="0"/>
                <a:cs typeface="Shruti" panose="020B0502040204020203" pitchFamily="34" charset="0"/>
              </a:rPr>
              <a:t>th</a:t>
            </a: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int</a:t>
            </a: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array,i,s,mint</a:t>
            </a: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	array = (</a:t>
            </a:r>
            <a:r>
              <a:rPr lang="en-US" dirty="0" err="1">
                <a:latin typeface="Times New Roman" panose="02020603050405020304" pitchFamily="18" charset="0"/>
                <a:ea typeface="Calibri" panose="020F0502020204030204" pitchFamily="34" charset="0"/>
                <a:cs typeface="Shruti" panose="020B0502040204020203" pitchFamily="34" charset="0"/>
              </a:rPr>
              <a:t>int</a:t>
            </a: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th</a:t>
            </a:r>
            <a:r>
              <a:rPr lang="en-US" dirty="0" smtClean="0">
                <a:latin typeface="Times New Roman" panose="02020603050405020304" pitchFamily="18" charset="0"/>
                <a:ea typeface="Calibri" panose="020F0502020204030204" pitchFamily="34" charset="0"/>
                <a:cs typeface="Shruti" panose="020B0502040204020203" pitchFamily="34" charset="0"/>
              </a:rPr>
              <a:t>;</a:t>
            </a:r>
          </a:p>
          <a:p>
            <a:r>
              <a:rPr lang="en-US" dirty="0" smtClean="0"/>
              <a:t>                mint </a:t>
            </a:r>
            <a:r>
              <a:rPr lang="en-US" dirty="0"/>
              <a:t>= array[0];</a:t>
            </a:r>
          </a:p>
          <a:p>
            <a:r>
              <a:rPr lang="en-US" dirty="0"/>
              <a:t>	for(</a:t>
            </a:r>
            <a:r>
              <a:rPr lang="en-US" dirty="0" err="1"/>
              <a:t>i</a:t>
            </a:r>
            <a:r>
              <a:rPr lang="en-US" dirty="0"/>
              <a:t>=0;i&lt;SIZE/</a:t>
            </a:r>
            <a:r>
              <a:rPr lang="en-US" dirty="0" err="1"/>
              <a:t>NUM_THREADS;i</a:t>
            </a:r>
            <a:r>
              <a:rPr lang="en-US" dirty="0"/>
              <a:t>++)</a:t>
            </a:r>
          </a:p>
          <a:p>
            <a:r>
              <a:rPr lang="en-US" dirty="0"/>
              <a:t>	{</a:t>
            </a:r>
          </a:p>
          <a:p>
            <a:r>
              <a:rPr lang="en-US" dirty="0"/>
              <a:t>		if(mint&gt;array[</a:t>
            </a:r>
            <a:r>
              <a:rPr lang="en-US" dirty="0" err="1"/>
              <a:t>i</a:t>
            </a:r>
            <a:r>
              <a:rPr lang="en-US" dirty="0"/>
              <a:t>])</a:t>
            </a:r>
          </a:p>
          <a:p>
            <a:r>
              <a:rPr lang="en-US" dirty="0"/>
              <a:t>			mint = array[</a:t>
            </a:r>
            <a:r>
              <a:rPr lang="en-US" dirty="0" err="1"/>
              <a:t>i</a:t>
            </a:r>
            <a:r>
              <a:rPr lang="en-US" dirty="0"/>
              <a:t>];</a:t>
            </a:r>
          </a:p>
          <a:p>
            <a:r>
              <a:rPr lang="en-US" dirty="0"/>
              <a:t>	}</a:t>
            </a:r>
          </a:p>
          <a:p>
            <a:r>
              <a:rPr lang="en-US" dirty="0" smtClean="0"/>
              <a:t>                           if(mint </a:t>
            </a:r>
            <a:r>
              <a:rPr lang="en-US" dirty="0"/>
              <a:t>&lt; min)</a:t>
            </a:r>
          </a:p>
          <a:p>
            <a:r>
              <a:rPr lang="en-US" dirty="0"/>
              <a:t>		min = mint;</a:t>
            </a:r>
          </a:p>
          <a:p>
            <a:pPr algn="just">
              <a:lnSpc>
                <a:spcPct val="107000"/>
              </a:lnSpc>
              <a:spcAft>
                <a:spcPts val="800"/>
              </a:spcAft>
            </a:pPr>
            <a:r>
              <a:rPr lang="en-US" dirty="0" err="1"/>
              <a:t>pthread_exit</a:t>
            </a:r>
            <a:r>
              <a:rPr lang="en-US" dirty="0"/>
              <a:t>(NULL</a:t>
            </a:r>
            <a:r>
              <a:rPr lang="en-US" dirty="0" smtClean="0"/>
              <a:t>);</a:t>
            </a:r>
          </a:p>
          <a:p>
            <a:pPr algn="just">
              <a:lnSpc>
                <a:spcPct val="107000"/>
              </a:lnSpc>
              <a:spcAft>
                <a:spcPts val="800"/>
              </a:spcAft>
            </a:pPr>
            <a:r>
              <a:rPr lang="en-US" dirty="0"/>
              <a:t>}</a:t>
            </a:r>
          </a:p>
          <a:p>
            <a:pPr algn="just">
              <a:lnSpc>
                <a:spcPct val="107000"/>
              </a:lnSpc>
              <a:spcAft>
                <a:spcPts val="800"/>
              </a:spcAft>
            </a:pPr>
            <a:endParaRPr lang="en-US" dirty="0">
              <a:latin typeface="Calibri" panose="020F0502020204030204" pitchFamily="34" charset="0"/>
              <a:ea typeface="Calibri" panose="020F0502020204030204" pitchFamily="34" charset="0"/>
              <a:cs typeface="Shruti" panose="020B0502040204020203" pitchFamily="34" charset="0"/>
            </a:endParaRPr>
          </a:p>
        </p:txBody>
      </p:sp>
      <p:sp>
        <p:nvSpPr>
          <p:cNvPr id="3" name="Rectangle 2"/>
          <p:cNvSpPr/>
          <p:nvPr/>
        </p:nvSpPr>
        <p:spPr>
          <a:xfrm>
            <a:off x="530578" y="4940145"/>
            <a:ext cx="10120250" cy="787652"/>
          </a:xfrm>
          <a:prstGeom prst="rect">
            <a:avLst/>
          </a:prstGeom>
        </p:spPr>
        <p:txBody>
          <a:bodyPr wrap="square">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for(</a:t>
            </a:r>
            <a:r>
              <a:rPr lang="en-US" dirty="0" err="1">
                <a:latin typeface="Times New Roman" panose="02020603050405020304" pitchFamily="18" charset="0"/>
                <a:ea typeface="Calibri" panose="020F0502020204030204" pitchFamily="34" charset="0"/>
                <a:cs typeface="Shruti" panose="020B0502040204020203" pitchFamily="34" charset="0"/>
              </a:rPr>
              <a:t>i</a:t>
            </a:r>
            <a:r>
              <a:rPr lang="en-US" dirty="0">
                <a:latin typeface="Times New Roman" panose="02020603050405020304" pitchFamily="18" charset="0"/>
                <a:ea typeface="Calibri" panose="020F0502020204030204" pitchFamily="34" charset="0"/>
                <a:cs typeface="Shruti" panose="020B0502040204020203" pitchFamily="34" charset="0"/>
              </a:rPr>
              <a:t>=0;i&lt;</a:t>
            </a:r>
            <a:r>
              <a:rPr lang="en-US" dirty="0" err="1">
                <a:latin typeface="Times New Roman" panose="02020603050405020304" pitchFamily="18" charset="0"/>
                <a:ea typeface="Calibri" panose="020F0502020204030204" pitchFamily="34" charset="0"/>
                <a:cs typeface="Shruti" panose="020B0502040204020203" pitchFamily="34" charset="0"/>
              </a:rPr>
              <a:t>NUM_THREADS;i</a:t>
            </a:r>
            <a:r>
              <a:rPr lang="en-US" dirty="0">
                <a:latin typeface="Times New Roman" panose="02020603050405020304" pitchFamily="18" charset="0"/>
                <a:ea typeface="Calibri" panose="020F0502020204030204" pitchFamily="34" charset="0"/>
                <a:cs typeface="Shruti" panose="020B0502040204020203" pitchFamily="34" charset="0"/>
              </a:rPr>
              <a:t>++)				</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pthread_create</a:t>
            </a:r>
            <a:r>
              <a:rPr lang="en-US" dirty="0">
                <a:latin typeface="Times New Roman" panose="02020603050405020304" pitchFamily="18" charset="0"/>
                <a:ea typeface="Calibri" panose="020F0502020204030204" pitchFamily="34" charset="0"/>
                <a:cs typeface="Shruti" panose="020B0502040204020203" pitchFamily="34" charset="0"/>
              </a:rPr>
              <a:t>(&amp;thread[</a:t>
            </a:r>
            <a:r>
              <a:rPr lang="en-US" dirty="0" err="1">
                <a:latin typeface="Times New Roman" panose="02020603050405020304" pitchFamily="18" charset="0"/>
                <a:ea typeface="Calibri" panose="020F0502020204030204" pitchFamily="34" charset="0"/>
                <a:cs typeface="Shruti" panose="020B0502040204020203" pitchFamily="34" charset="0"/>
              </a:rPr>
              <a:t>i</a:t>
            </a:r>
            <a:r>
              <a:rPr lang="en-US" dirty="0">
                <a:latin typeface="Times New Roman" panose="02020603050405020304" pitchFamily="18" charset="0"/>
                <a:ea typeface="Calibri" panose="020F0502020204030204" pitchFamily="34" charset="0"/>
                <a:cs typeface="Shruti" panose="020B0502040204020203" pitchFamily="34" charset="0"/>
              </a:rPr>
              <a:t>],</a:t>
            </a:r>
            <a:r>
              <a:rPr lang="en-US" dirty="0" err="1">
                <a:latin typeface="Times New Roman" panose="02020603050405020304" pitchFamily="18" charset="0"/>
                <a:ea typeface="Calibri" panose="020F0502020204030204" pitchFamily="34" charset="0"/>
                <a:cs typeface="Shruti" panose="020B0502040204020203" pitchFamily="34" charset="0"/>
              </a:rPr>
              <a:t>NULL,findmin</a:t>
            </a:r>
            <a:r>
              <a:rPr lang="en-US" dirty="0">
                <a:latin typeface="Times New Roman" panose="02020603050405020304" pitchFamily="18" charset="0"/>
                <a:ea typeface="Calibri" panose="020F0502020204030204" pitchFamily="34" charset="0"/>
                <a:cs typeface="Shruti" panose="020B0502040204020203" pitchFamily="34" charset="0"/>
              </a:rPr>
              <a:t>,(void*)</a:t>
            </a:r>
            <a:r>
              <a:rPr lang="en-US" dirty="0" err="1">
                <a:latin typeface="Times New Roman" panose="02020603050405020304" pitchFamily="18" charset="0"/>
                <a:ea typeface="Calibri" panose="020F0502020204030204" pitchFamily="34" charset="0"/>
                <a:cs typeface="Shruti" panose="020B0502040204020203" pitchFamily="34" charset="0"/>
              </a:rPr>
              <a:t>A+i</a:t>
            </a:r>
            <a:r>
              <a:rPr lang="en-US" dirty="0">
                <a:latin typeface="Times New Roman" panose="02020603050405020304" pitchFamily="18" charset="0"/>
                <a:ea typeface="Calibri" panose="020F0502020204030204" pitchFamily="34" charset="0"/>
                <a:cs typeface="Shruti" panose="020B0502040204020203" pitchFamily="34" charset="0"/>
              </a:rPr>
              <a:t>*(SIZE/NUM_THREADS));	</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6839724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222" y="383822"/>
            <a:ext cx="11221156" cy="6186309"/>
          </a:xfrm>
          <a:prstGeom prst="rect">
            <a:avLst/>
          </a:prstGeom>
          <a:noFill/>
        </p:spPr>
        <p:txBody>
          <a:bodyPr wrap="square" rtlCol="0">
            <a:spAutoFit/>
          </a:bodyPr>
          <a:lstStyle/>
          <a:p>
            <a:r>
              <a:rPr lang="en-US" dirty="0" smtClean="0"/>
              <a:t>Issues involved in Making single threaded code Multithreaded</a:t>
            </a:r>
          </a:p>
          <a:p>
            <a:r>
              <a:rPr lang="en-US" dirty="0" smtClean="0"/>
              <a:t>a. </a:t>
            </a:r>
            <a:r>
              <a:rPr lang="en-US" b="1" dirty="0" smtClean="0"/>
              <a:t>Global variables : </a:t>
            </a:r>
            <a:r>
              <a:rPr lang="en-US" b="1" dirty="0" err="1" smtClean="0"/>
              <a:t>errno</a:t>
            </a:r>
            <a:r>
              <a:rPr lang="en-US" b="1" dirty="0" smtClean="0"/>
              <a:t> variable</a:t>
            </a:r>
          </a:p>
          <a:p>
            <a:r>
              <a:rPr lang="en-US" dirty="0" smtClean="0"/>
              <a:t>b. </a:t>
            </a:r>
            <a:r>
              <a:rPr lang="en-US" b="1" dirty="0" smtClean="0"/>
              <a:t>Reentrant procedure </a:t>
            </a:r>
            <a:r>
              <a:rPr lang="en-US" dirty="0" smtClean="0"/>
              <a:t>: second call made to any given procedure while a previous call has not yet finished</a:t>
            </a:r>
          </a:p>
          <a:p>
            <a:r>
              <a:rPr lang="en-US" dirty="0"/>
              <a:t>A different solution is to provide each procedure with a jacket that sets a bit </a:t>
            </a:r>
            <a:r>
              <a:rPr lang="en-US" dirty="0" smtClean="0"/>
              <a:t>to mark </a:t>
            </a:r>
            <a:r>
              <a:rPr lang="en-US" dirty="0"/>
              <a:t>the library as in use. Any attempt for another thread to use a library </a:t>
            </a:r>
            <a:r>
              <a:rPr lang="en-US" dirty="0" smtClean="0"/>
              <a:t>procedure while </a:t>
            </a:r>
            <a:r>
              <a:rPr lang="en-US" dirty="0"/>
              <a:t>a previous call has not yet completed is blocked. Although this </a:t>
            </a:r>
            <a:r>
              <a:rPr lang="en-US" dirty="0" smtClean="0"/>
              <a:t>approach can </a:t>
            </a:r>
            <a:r>
              <a:rPr lang="en-US" dirty="0"/>
              <a:t>be made to work, it greatly eliminates potential parallelism.</a:t>
            </a:r>
            <a:endParaRPr lang="en-US" dirty="0" smtClean="0"/>
          </a:p>
          <a:p>
            <a:r>
              <a:rPr lang="en-US" dirty="0" smtClean="0"/>
              <a:t>c. </a:t>
            </a:r>
            <a:r>
              <a:rPr lang="en-US" b="1" dirty="0" smtClean="0"/>
              <a:t>Signals are delivered to process </a:t>
            </a:r>
            <a:r>
              <a:rPr lang="en-US" dirty="0" smtClean="0"/>
              <a:t>: handling signals in single threaded programs is straightforward. However it is more complicated in multithreaded programs because process may have several threads? Where then should a signal be delivered?  Synchronous signal need to be delivered to the thread that generated the signal </a:t>
            </a:r>
          </a:p>
          <a:p>
            <a:r>
              <a:rPr lang="en-US" dirty="0" smtClean="0"/>
              <a:t>Following options exist</a:t>
            </a:r>
          </a:p>
          <a:p>
            <a:pPr marL="342900" indent="-342900">
              <a:buAutoNum type="arabicPeriod"/>
            </a:pPr>
            <a:r>
              <a:rPr lang="en-US" dirty="0" smtClean="0"/>
              <a:t>Deliver the signal to the thread to which the signal applies</a:t>
            </a:r>
          </a:p>
          <a:p>
            <a:pPr marL="342900" indent="-342900">
              <a:buAutoNum type="arabicPeriod"/>
            </a:pPr>
            <a:r>
              <a:rPr lang="en-US" dirty="0" smtClean="0"/>
              <a:t>Deliver the signal to every thread in process</a:t>
            </a:r>
          </a:p>
          <a:p>
            <a:pPr marL="342900" indent="-342900">
              <a:buAutoNum type="arabicPeriod"/>
            </a:pPr>
            <a:r>
              <a:rPr lang="en-US" dirty="0" smtClean="0"/>
              <a:t>Deliver the signal to certain threads in the process</a:t>
            </a:r>
          </a:p>
          <a:p>
            <a:pPr marL="342900" indent="-342900">
              <a:buAutoNum type="arabicPeriod"/>
            </a:pPr>
            <a:r>
              <a:rPr lang="en-US" dirty="0" smtClean="0"/>
              <a:t>Assign a specific thread to receive all signals for the process , which then delivers the signal to first thread, that is not blocking signal,  used by Solaris 2. </a:t>
            </a:r>
          </a:p>
          <a:p>
            <a:r>
              <a:rPr lang="en-US" dirty="0" smtClean="0"/>
              <a:t>d. </a:t>
            </a:r>
            <a:r>
              <a:rPr lang="en-US" b="1" dirty="0" smtClean="0"/>
              <a:t>Fork : </a:t>
            </a:r>
            <a:r>
              <a:rPr lang="en-US" dirty="0" smtClean="0"/>
              <a:t>if one thread calls fork does the new process duplicate all threads or is the new process single-threaded?</a:t>
            </a:r>
          </a:p>
          <a:p>
            <a:r>
              <a:rPr lang="en-US" dirty="0" smtClean="0"/>
              <a:t>Some </a:t>
            </a:r>
            <a:r>
              <a:rPr lang="en-US" dirty="0" err="1" smtClean="0"/>
              <a:t>unix</a:t>
            </a:r>
            <a:r>
              <a:rPr lang="en-US" dirty="0" smtClean="0"/>
              <a:t> systems have two version of fork , one duplicate all threads and other only the thread that invoked fork</a:t>
            </a:r>
          </a:p>
          <a:p>
            <a:r>
              <a:rPr lang="en-US" dirty="0" smtClean="0"/>
              <a:t>e. </a:t>
            </a:r>
            <a:r>
              <a:rPr lang="en-US" b="1" dirty="0" smtClean="0"/>
              <a:t>Stack management : </a:t>
            </a:r>
            <a:r>
              <a:rPr lang="en-US" dirty="0" smtClean="0"/>
              <a:t>when process stack overflows, kernel provides that process , required memory so  stack grow automatically. When process has multiple threads it must also have multiple stacks. When threads are implemented in user mode kernel may not even realize that a memory fault is related to stack growth</a:t>
            </a:r>
            <a:endParaRPr lang="en-US" dirty="0"/>
          </a:p>
          <a:p>
            <a:r>
              <a:rPr lang="en-US" b="1" dirty="0" smtClean="0"/>
              <a:t>Conclusion</a:t>
            </a:r>
            <a:r>
              <a:rPr lang="en-US" dirty="0" smtClean="0"/>
              <a:t> : introducing thread in existing system required  a fairly large system redesign. The semantics of system calls may have to be redefine and libraries have to be rewritten at the very least by maintaining backward compatibility</a:t>
            </a:r>
            <a:endParaRPr lang="en-US" dirty="0"/>
          </a:p>
        </p:txBody>
      </p:sp>
    </p:spTree>
    <p:extLst>
      <p:ext uri="{BB962C8B-B14F-4D97-AF65-F5344CB8AC3E}">
        <p14:creationId xmlns:p14="http://schemas.microsoft.com/office/powerpoint/2010/main" val="26473749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2445" y="660527"/>
            <a:ext cx="10543822" cy="1477328"/>
          </a:xfrm>
          <a:prstGeom prst="rect">
            <a:avLst/>
          </a:prstGeom>
        </p:spPr>
        <p:txBody>
          <a:bodyPr wrap="square">
            <a:spAutoFit/>
          </a:bodyPr>
          <a:lstStyle/>
          <a:p>
            <a:r>
              <a:rPr lang="en-US" dirty="0">
                <a:latin typeface="Times New Roman" panose="02020603050405020304" pitchFamily="18" charset="0"/>
                <a:ea typeface="Calibri" panose="020F0502020204030204" pitchFamily="34" charset="0"/>
              </a:rPr>
              <a:t>In this problem you are to compare reading a file using a single threaded file server and a multithreaded server. It takes 15 </a:t>
            </a:r>
            <a:r>
              <a:rPr lang="en-US" dirty="0" err="1">
                <a:latin typeface="Times New Roman" panose="02020603050405020304" pitchFamily="18" charset="0"/>
                <a:ea typeface="Calibri" panose="020F0502020204030204" pitchFamily="34" charset="0"/>
              </a:rPr>
              <a:t>msec</a:t>
            </a:r>
            <a:r>
              <a:rPr lang="en-US" dirty="0">
                <a:latin typeface="Times New Roman" panose="02020603050405020304" pitchFamily="18" charset="0"/>
                <a:ea typeface="Calibri" panose="020F0502020204030204" pitchFamily="34" charset="0"/>
              </a:rPr>
              <a:t> to get a request for work, dispatch it and do the rest of the necessary processing assuming that the data needed are in the block cache. If a disk operation is needed as in the case one third of the time an additional </a:t>
            </a:r>
            <a:r>
              <a:rPr lang="en-US" dirty="0" smtClean="0">
                <a:latin typeface="Times New Roman" panose="02020603050405020304" pitchFamily="18" charset="0"/>
                <a:ea typeface="Calibri" panose="020F0502020204030204" pitchFamily="34" charset="0"/>
              </a:rPr>
              <a:t>90msec </a:t>
            </a:r>
            <a:r>
              <a:rPr lang="en-US" dirty="0">
                <a:latin typeface="Times New Roman" panose="02020603050405020304" pitchFamily="18" charset="0"/>
                <a:ea typeface="Calibri" panose="020F0502020204030204" pitchFamily="34" charset="0"/>
              </a:rPr>
              <a:t>is required during which time the thread sleeps. How many requests/sec can the server handle if it is single threaded? If it is multithreaded?</a:t>
            </a:r>
            <a:endParaRPr lang="en-US" dirty="0"/>
          </a:p>
        </p:txBody>
      </p:sp>
    </p:spTree>
    <p:extLst>
      <p:ext uri="{BB962C8B-B14F-4D97-AF65-F5344CB8AC3E}">
        <p14:creationId xmlns:p14="http://schemas.microsoft.com/office/powerpoint/2010/main" val="3133263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7333" y="2136339"/>
            <a:ext cx="8466667" cy="1754326"/>
          </a:xfrm>
          <a:prstGeom prst="rect">
            <a:avLst/>
          </a:prstGeom>
        </p:spPr>
        <p:txBody>
          <a:bodyPr wrap="square">
            <a:spAutoFit/>
          </a:bodyPr>
          <a:lstStyle/>
          <a:p>
            <a:r>
              <a:rPr lang="en-US" dirty="0">
                <a:latin typeface="Times New Roman" panose="02020603050405020304" pitchFamily="18" charset="0"/>
              </a:rPr>
              <a:t>In the single-threaded case, the cache hits take 15 </a:t>
            </a:r>
            <a:r>
              <a:rPr lang="en-US" dirty="0" err="1">
                <a:latin typeface="Times New Roman" panose="02020603050405020304" pitchFamily="18" charset="0"/>
              </a:rPr>
              <a:t>msec</a:t>
            </a:r>
            <a:r>
              <a:rPr lang="en-US" dirty="0">
                <a:latin typeface="Times New Roman" panose="02020603050405020304" pitchFamily="18" charset="0"/>
              </a:rPr>
              <a:t> and cache misses take</a:t>
            </a:r>
          </a:p>
          <a:p>
            <a:r>
              <a:rPr lang="en-US" dirty="0">
                <a:latin typeface="Times New Roman" panose="02020603050405020304" pitchFamily="18" charset="0"/>
              </a:rPr>
              <a:t>90 msec. The weighted average is 2</a:t>
            </a:r>
            <a:r>
              <a:rPr lang="en-US" i="1" dirty="0">
                <a:latin typeface="Times New Roman" panose="02020603050405020304" pitchFamily="18" charset="0"/>
              </a:rPr>
              <a:t>/</a:t>
            </a:r>
            <a:r>
              <a:rPr lang="en-US" dirty="0">
                <a:latin typeface="Times New Roman" panose="02020603050405020304" pitchFamily="18" charset="0"/>
              </a:rPr>
              <a:t>3 </a:t>
            </a:r>
            <a:r>
              <a:rPr lang="en-US" dirty="0">
                <a:latin typeface="Symbol" panose="05050102010706020507" pitchFamily="18" charset="2"/>
              </a:rPr>
              <a:t>× </a:t>
            </a:r>
            <a:r>
              <a:rPr lang="en-US" dirty="0">
                <a:latin typeface="Times New Roman" panose="02020603050405020304" pitchFamily="18" charset="0"/>
              </a:rPr>
              <a:t>15 </a:t>
            </a:r>
            <a:r>
              <a:rPr lang="en-US" dirty="0">
                <a:latin typeface="Symbol" panose="05050102010706020507" pitchFamily="18" charset="2"/>
              </a:rPr>
              <a:t>+ </a:t>
            </a:r>
            <a:r>
              <a:rPr lang="en-US" dirty="0">
                <a:latin typeface="Times New Roman" panose="02020603050405020304" pitchFamily="18" charset="0"/>
              </a:rPr>
              <a:t>1</a:t>
            </a:r>
            <a:r>
              <a:rPr lang="en-US" i="1" dirty="0">
                <a:latin typeface="Times New Roman" panose="02020603050405020304" pitchFamily="18" charset="0"/>
              </a:rPr>
              <a:t>/</a:t>
            </a:r>
            <a:r>
              <a:rPr lang="en-US" dirty="0">
                <a:latin typeface="Times New Roman" panose="02020603050405020304" pitchFamily="18" charset="0"/>
              </a:rPr>
              <a:t>3 </a:t>
            </a:r>
            <a:r>
              <a:rPr lang="en-US" dirty="0">
                <a:latin typeface="Symbol" panose="05050102010706020507" pitchFamily="18" charset="2"/>
              </a:rPr>
              <a:t>× </a:t>
            </a:r>
            <a:r>
              <a:rPr lang="en-US" dirty="0">
                <a:latin typeface="Times New Roman" panose="02020603050405020304" pitchFamily="18" charset="0"/>
              </a:rPr>
              <a:t>90. Thus the mean request</a:t>
            </a:r>
          </a:p>
          <a:p>
            <a:r>
              <a:rPr lang="en-US" dirty="0">
                <a:latin typeface="Times New Roman" panose="02020603050405020304" pitchFamily="18" charset="0"/>
              </a:rPr>
              <a:t>takes 40 </a:t>
            </a:r>
            <a:r>
              <a:rPr lang="en-US" dirty="0" err="1">
                <a:latin typeface="Times New Roman" panose="02020603050405020304" pitchFamily="18" charset="0"/>
              </a:rPr>
              <a:t>msec</a:t>
            </a:r>
            <a:r>
              <a:rPr lang="en-US" dirty="0">
                <a:latin typeface="Times New Roman" panose="02020603050405020304" pitchFamily="18" charset="0"/>
              </a:rPr>
              <a:t> and the server can do 25 per second</a:t>
            </a:r>
            <a:r>
              <a:rPr lang="en-US" dirty="0" smtClean="0">
                <a:latin typeface="Times New Roman" panose="02020603050405020304" pitchFamily="18" charset="0"/>
              </a:rPr>
              <a:t>.</a:t>
            </a:r>
          </a:p>
          <a:p>
            <a:r>
              <a:rPr lang="en-US" dirty="0" smtClean="0">
                <a:latin typeface="Times New Roman" panose="02020603050405020304" pitchFamily="18" charset="0"/>
              </a:rPr>
              <a:t> </a:t>
            </a:r>
          </a:p>
          <a:p>
            <a:r>
              <a:rPr lang="en-US" dirty="0" smtClean="0">
                <a:latin typeface="Times New Roman" panose="02020603050405020304" pitchFamily="18" charset="0"/>
              </a:rPr>
              <a:t>For </a:t>
            </a:r>
            <a:r>
              <a:rPr lang="en-US" dirty="0">
                <a:latin typeface="Times New Roman" panose="02020603050405020304" pitchFamily="18" charset="0"/>
              </a:rPr>
              <a:t>a </a:t>
            </a:r>
            <a:r>
              <a:rPr lang="en-US" dirty="0" smtClean="0">
                <a:latin typeface="Times New Roman" panose="02020603050405020304" pitchFamily="18" charset="0"/>
              </a:rPr>
              <a:t>multithreaded server</a:t>
            </a:r>
            <a:r>
              <a:rPr lang="en-US" dirty="0">
                <a:latin typeface="Times New Roman" panose="02020603050405020304" pitchFamily="18" charset="0"/>
              </a:rPr>
              <a:t>, all the waiting for the disk is overlapped, so every request takes </a:t>
            </a:r>
            <a:r>
              <a:rPr lang="en-US" dirty="0" smtClean="0">
                <a:latin typeface="Times New Roman" panose="02020603050405020304" pitchFamily="18" charset="0"/>
              </a:rPr>
              <a:t>15msec</a:t>
            </a:r>
            <a:r>
              <a:rPr lang="en-US" dirty="0">
                <a:latin typeface="Times New Roman" panose="02020603050405020304" pitchFamily="18" charset="0"/>
              </a:rPr>
              <a:t>, and the server can handle 66 2/3 requests per second.</a:t>
            </a:r>
            <a:endParaRPr lang="en-US" dirty="0"/>
          </a:p>
        </p:txBody>
      </p:sp>
    </p:spTree>
    <p:extLst>
      <p:ext uri="{BB962C8B-B14F-4D97-AF65-F5344CB8AC3E}">
        <p14:creationId xmlns:p14="http://schemas.microsoft.com/office/powerpoint/2010/main" val="37353009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a:t>
            </a:r>
            <a:endParaRPr lang="en-US" dirty="0"/>
          </a:p>
        </p:txBody>
      </p:sp>
      <p:sp>
        <p:nvSpPr>
          <p:cNvPr id="3" name="Content Placeholder 2"/>
          <p:cNvSpPr>
            <a:spLocks noGrp="1"/>
          </p:cNvSpPr>
          <p:nvPr>
            <p:ph idx="1"/>
          </p:nvPr>
        </p:nvSpPr>
        <p:spPr/>
        <p:txBody>
          <a:bodyPr>
            <a:normAutofit/>
          </a:bodyPr>
          <a:lstStyle/>
          <a:p>
            <a:r>
              <a:rPr lang="en-US" sz="2000" dirty="0" smtClean="0"/>
              <a:t>Shared memory</a:t>
            </a:r>
          </a:p>
          <a:p>
            <a:r>
              <a:rPr lang="en-US" sz="2000" dirty="0" smtClean="0"/>
              <a:t>Message passing</a:t>
            </a:r>
          </a:p>
          <a:p>
            <a:pPr>
              <a:buNone/>
            </a:pPr>
            <a:r>
              <a:rPr lang="en-US" sz="2000" dirty="0" smtClean="0"/>
              <a:t>IPC should handle following Three issues</a:t>
            </a:r>
          </a:p>
          <a:p>
            <a:pPr marL="457200" indent="-457200">
              <a:buAutoNum type="arabicPeriod"/>
            </a:pPr>
            <a:r>
              <a:rPr lang="en-US" sz="2000" dirty="0" smtClean="0"/>
              <a:t>How one process can pass information to another</a:t>
            </a:r>
          </a:p>
          <a:p>
            <a:pPr marL="457200" indent="-457200">
              <a:buAutoNum type="arabicPeriod"/>
            </a:pPr>
            <a:r>
              <a:rPr lang="en-US" sz="2000" dirty="0" smtClean="0"/>
              <a:t>Two or more process do not get into each others way</a:t>
            </a:r>
          </a:p>
          <a:p>
            <a:pPr marL="457200" indent="-457200">
              <a:buAutoNum type="arabicPeriod"/>
            </a:pPr>
            <a:r>
              <a:rPr lang="en-US" sz="2000" dirty="0" smtClean="0"/>
              <a:t>Proper sequencing when dependencies are present</a:t>
            </a:r>
          </a:p>
          <a:p>
            <a:pPr>
              <a:buNone/>
            </a:pPr>
            <a:r>
              <a:rPr lang="en-US" sz="2000" dirty="0" smtClean="0"/>
              <a:t>Issue 2 and 3 is also applicable to thread</a:t>
            </a:r>
          </a:p>
        </p:txBody>
      </p:sp>
    </p:spTree>
    <p:extLst>
      <p:ext uri="{BB962C8B-B14F-4D97-AF65-F5344CB8AC3E}">
        <p14:creationId xmlns:p14="http://schemas.microsoft.com/office/powerpoint/2010/main" val="40527182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condition</a:t>
            </a:r>
            <a:endParaRPr lang="en-US" dirty="0"/>
          </a:p>
        </p:txBody>
      </p:sp>
      <p:sp>
        <p:nvSpPr>
          <p:cNvPr id="3" name="Content Placeholder 2"/>
          <p:cNvSpPr>
            <a:spLocks noGrp="1"/>
          </p:cNvSpPr>
          <p:nvPr>
            <p:ph idx="1"/>
          </p:nvPr>
        </p:nvSpPr>
        <p:spPr/>
        <p:txBody>
          <a:bodyPr/>
          <a:lstStyle/>
          <a:p>
            <a:r>
              <a:rPr lang="en-US" dirty="0" smtClean="0"/>
              <a:t>Process that are working together may share some common storage that each one can read and write. The shared storage may be in main memory or it may be shared file</a:t>
            </a:r>
          </a:p>
          <a:p>
            <a:r>
              <a:rPr lang="en-US" dirty="0" smtClean="0"/>
              <a:t>Let discuss one example to understand the problem cause by this type of IPC</a:t>
            </a:r>
            <a:endParaRPr lang="en-US" dirty="0"/>
          </a:p>
        </p:txBody>
      </p:sp>
      <p:pic>
        <p:nvPicPr>
          <p:cNvPr id="4" name="Picture 3"/>
          <p:cNvPicPr>
            <a:picLocks noChangeAspect="1"/>
          </p:cNvPicPr>
          <p:nvPr/>
        </p:nvPicPr>
        <p:blipFill>
          <a:blip r:embed="rId2"/>
          <a:stretch>
            <a:fillRect/>
          </a:stretch>
        </p:blipFill>
        <p:spPr>
          <a:xfrm>
            <a:off x="3383990" y="3952107"/>
            <a:ext cx="3504910" cy="2224856"/>
          </a:xfrm>
          <a:prstGeom prst="rect">
            <a:avLst/>
          </a:prstGeom>
        </p:spPr>
      </p:pic>
    </p:spTree>
    <p:extLst>
      <p:ext uri="{BB962C8B-B14F-4D97-AF65-F5344CB8AC3E}">
        <p14:creationId xmlns:p14="http://schemas.microsoft.com/office/powerpoint/2010/main" val="4710704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Race condition</a:t>
            </a:r>
            <a:endParaRPr lang="en-US" dirty="0"/>
          </a:p>
        </p:txBody>
      </p:sp>
      <p:sp>
        <p:nvSpPr>
          <p:cNvPr id="3" name="Content Placeholder 2"/>
          <p:cNvSpPr>
            <a:spLocks noGrp="1"/>
          </p:cNvSpPr>
          <p:nvPr>
            <p:ph idx="1"/>
          </p:nvPr>
        </p:nvSpPr>
        <p:spPr/>
        <p:txBody>
          <a:bodyPr>
            <a:normAutofit/>
          </a:bodyPr>
          <a:lstStyle/>
          <a:p>
            <a:r>
              <a:rPr lang="en-US" sz="2000" dirty="0" smtClean="0"/>
              <a:t>Spooler directory</a:t>
            </a:r>
          </a:p>
          <a:p>
            <a:r>
              <a:rPr lang="en-US" sz="2000" dirty="0" smtClean="0"/>
              <a:t>Let there are two shared variables out and in</a:t>
            </a:r>
          </a:p>
          <a:p>
            <a:r>
              <a:rPr lang="en-US" sz="2000" dirty="0" smtClean="0"/>
              <a:t>Out : which points to the next file to be printed and in: which points to the next free slot in the directory</a:t>
            </a:r>
          </a:p>
          <a:p>
            <a:r>
              <a:rPr lang="en-US" sz="2000" dirty="0" smtClean="0"/>
              <a:t>Situations like this, where two or more processes are reading </a:t>
            </a:r>
            <a:r>
              <a:rPr lang="en-US" sz="2000" dirty="0"/>
              <a:t> </a:t>
            </a:r>
            <a:r>
              <a:rPr lang="en-US" sz="2000" dirty="0" smtClean="0"/>
              <a:t>and writing some shared data and final results depends on who runs precisely when are called race conditions</a:t>
            </a:r>
          </a:p>
          <a:p>
            <a:r>
              <a:rPr lang="en-US" sz="2000" dirty="0" smtClean="0"/>
              <a:t>How do we avoid race conditions?</a:t>
            </a:r>
          </a:p>
          <a:p>
            <a:r>
              <a:rPr lang="en-US" sz="2000" dirty="0" smtClean="0"/>
              <a:t>Solution : Mutual exclusion, that is some way of making sure that if one process is using a shared variable or file the other process will be excluded form doing the same thing.</a:t>
            </a:r>
          </a:p>
          <a:p>
            <a:r>
              <a:rPr lang="en-US" sz="2000" dirty="0" smtClean="0"/>
              <a:t>The part of the program where the shared memory is accessed is called critical region or section.</a:t>
            </a:r>
          </a:p>
          <a:p>
            <a:r>
              <a:rPr lang="en-US" sz="2000" dirty="0" smtClean="0"/>
              <a:t>If we could arrange matters such that no two process were ever in their critical section at the same time we could avoid races</a:t>
            </a:r>
          </a:p>
          <a:p>
            <a:endParaRPr lang="en-US" sz="2000" dirty="0" smtClean="0"/>
          </a:p>
          <a:p>
            <a:endParaRPr lang="en-US" sz="2000" dirty="0"/>
          </a:p>
          <a:p>
            <a:endParaRPr lang="en-US" sz="2000" dirty="0" smtClean="0"/>
          </a:p>
          <a:p>
            <a:endParaRPr lang="en-US" sz="2000" dirty="0"/>
          </a:p>
        </p:txBody>
      </p:sp>
    </p:spTree>
    <p:extLst>
      <p:ext uri="{BB962C8B-B14F-4D97-AF65-F5344CB8AC3E}">
        <p14:creationId xmlns:p14="http://schemas.microsoft.com/office/powerpoint/2010/main" val="9053106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5599" y="1066801"/>
            <a:ext cx="8822267" cy="4936736"/>
          </a:xfrm>
          <a:prstGeom prst="rect">
            <a:avLst/>
          </a:prstGeom>
          <a:noFill/>
        </p:spPr>
        <p:txBody>
          <a:bodyPr wrap="square">
            <a:spAutoFit/>
          </a:bodyPr>
          <a:lstStyle/>
          <a:p>
            <a:pPr>
              <a:defRPr/>
            </a:pPr>
            <a:r>
              <a:rPr lang="en-US" sz="2800" b="1" dirty="0"/>
              <a:t>Process management</a:t>
            </a:r>
          </a:p>
          <a:p>
            <a:pPr>
              <a:defRPr/>
            </a:pPr>
            <a:r>
              <a:rPr lang="en-US" dirty="0"/>
              <a:t>Process : is an instant of program in execution</a:t>
            </a:r>
          </a:p>
          <a:p>
            <a:pPr>
              <a:defRPr/>
            </a:pPr>
            <a:r>
              <a:rPr lang="en-US" dirty="0"/>
              <a:t>The entity that can be assigned to and executed on a </a:t>
            </a:r>
            <a:r>
              <a:rPr lang="en-US" dirty="0" smtClean="0"/>
              <a:t>processor</a:t>
            </a:r>
          </a:p>
          <a:p>
            <a:pPr>
              <a:defRPr/>
            </a:pPr>
            <a:r>
              <a:rPr lang="en-US" dirty="0" smtClean="0"/>
              <a:t>Keeping track of multiple parallel activities is hard, So OS designer have evolved a conceptual model where all the runnable software on the computer, sometimes including OS is organized into a number of sequential processes</a:t>
            </a:r>
            <a:endParaRPr lang="en-US" dirty="0"/>
          </a:p>
          <a:p>
            <a:pPr marL="342900" indent="-342900" eaLnBrk="0" hangingPunct="0">
              <a:spcBef>
                <a:spcPct val="20000"/>
              </a:spcBef>
              <a:buClr>
                <a:srgbClr val="FB5B5B"/>
              </a:buClr>
              <a:buFontTx/>
              <a:buChar char="•"/>
              <a:defRPr/>
            </a:pPr>
            <a:r>
              <a:rPr lang="en-US" sz="3200" kern="0" dirty="0">
                <a:solidFill>
                  <a:srgbClr val="000000"/>
                </a:solidFill>
                <a:latin typeface="Times New Roman"/>
              </a:rPr>
              <a:t>Consists of three components</a:t>
            </a:r>
          </a:p>
          <a:p>
            <a:pPr marL="742950" lvl="1" indent="-285750" eaLnBrk="0" hangingPunct="0">
              <a:spcBef>
                <a:spcPct val="20000"/>
              </a:spcBef>
              <a:buClr>
                <a:srgbClr val="FB5B5B"/>
              </a:buClr>
              <a:buFontTx/>
              <a:buChar char="–"/>
              <a:defRPr/>
            </a:pPr>
            <a:r>
              <a:rPr lang="en-US" sz="2800" kern="0" dirty="0">
                <a:solidFill>
                  <a:srgbClr val="000000"/>
                </a:solidFill>
                <a:latin typeface="Times New Roman"/>
              </a:rPr>
              <a:t>An executable program</a:t>
            </a:r>
          </a:p>
          <a:p>
            <a:pPr marL="742950" lvl="1" indent="-285750" eaLnBrk="0" hangingPunct="0">
              <a:spcBef>
                <a:spcPct val="20000"/>
              </a:spcBef>
              <a:buClr>
                <a:srgbClr val="FB5B5B"/>
              </a:buClr>
              <a:buFontTx/>
              <a:buChar char="–"/>
              <a:defRPr/>
            </a:pPr>
            <a:r>
              <a:rPr lang="en-US" sz="2800" kern="0" dirty="0">
                <a:solidFill>
                  <a:srgbClr val="000000"/>
                </a:solidFill>
                <a:latin typeface="Times New Roman"/>
              </a:rPr>
              <a:t>Associated data needed by the program</a:t>
            </a:r>
          </a:p>
          <a:p>
            <a:pPr marL="742950" lvl="1" indent="-285750" eaLnBrk="0" hangingPunct="0">
              <a:spcBef>
                <a:spcPct val="20000"/>
              </a:spcBef>
              <a:buClr>
                <a:srgbClr val="FB5B5B"/>
              </a:buClr>
              <a:buFontTx/>
              <a:buChar char="–"/>
              <a:defRPr/>
            </a:pPr>
            <a:r>
              <a:rPr lang="en-US" sz="2800" kern="0" dirty="0">
                <a:solidFill>
                  <a:srgbClr val="000000"/>
                </a:solidFill>
                <a:latin typeface="Times New Roman"/>
              </a:rPr>
              <a:t>Execution context of the program</a:t>
            </a:r>
          </a:p>
          <a:p>
            <a:pPr marL="1143000" lvl="2" indent="-228600" eaLnBrk="0" hangingPunct="0">
              <a:spcBef>
                <a:spcPct val="20000"/>
              </a:spcBef>
              <a:buClr>
                <a:srgbClr val="FB5B5B"/>
              </a:buClr>
              <a:buFontTx/>
              <a:buChar char="•"/>
              <a:defRPr/>
            </a:pPr>
            <a:r>
              <a:rPr lang="en-US" kern="0" dirty="0">
                <a:solidFill>
                  <a:srgbClr val="000000"/>
                </a:solidFill>
                <a:latin typeface="Times New Roman"/>
              </a:rPr>
              <a:t>All information the operating system needs to manage the process</a:t>
            </a:r>
          </a:p>
          <a:p>
            <a:pPr>
              <a:defRPr/>
            </a:pPr>
            <a:endParaRPr lang="en-US" dirty="0"/>
          </a:p>
          <a:p>
            <a:pPr>
              <a:defRPr/>
            </a:pPr>
            <a:endParaRPr lang="en-US" dirty="0"/>
          </a:p>
        </p:txBody>
      </p:sp>
      <p:pic>
        <p:nvPicPr>
          <p:cNvPr id="3" name="Picture 2"/>
          <p:cNvPicPr>
            <a:picLocks noChangeAspect="1"/>
          </p:cNvPicPr>
          <p:nvPr/>
        </p:nvPicPr>
        <p:blipFill>
          <a:blip r:embed="rId2"/>
          <a:stretch>
            <a:fillRect/>
          </a:stretch>
        </p:blipFill>
        <p:spPr>
          <a:xfrm>
            <a:off x="9781999" y="3092978"/>
            <a:ext cx="1822979" cy="2107415"/>
          </a:xfrm>
          <a:prstGeom prst="rect">
            <a:avLst/>
          </a:prstGeom>
        </p:spPr>
      </p:pic>
    </p:spTree>
    <p:extLst>
      <p:ext uri="{BB962C8B-B14F-4D97-AF65-F5344CB8AC3E}">
        <p14:creationId xmlns:p14="http://schemas.microsoft.com/office/powerpoint/2010/main" val="18937542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a:xfrm>
            <a:off x="838200" y="1328383"/>
            <a:ext cx="10515600" cy="4351338"/>
          </a:xfrm>
        </p:spPr>
        <p:txBody>
          <a:bodyPr/>
          <a:lstStyle/>
          <a:p>
            <a:r>
              <a:rPr lang="en-US" sz="2400" dirty="0" smtClean="0"/>
              <a:t>Mechanism available for mutual exclusion should satisfy following conditions then we consider that solution as good solution</a:t>
            </a:r>
          </a:p>
          <a:p>
            <a:r>
              <a:rPr lang="en-US" sz="2400" dirty="0" smtClean="0"/>
              <a:t>1. no two process may be simultaneously inside their critical regions</a:t>
            </a:r>
          </a:p>
          <a:p>
            <a:r>
              <a:rPr lang="en-US" sz="2400" dirty="0" smtClean="0"/>
              <a:t>2. no assumptions may be made about speeds and number of CPUs</a:t>
            </a:r>
          </a:p>
          <a:p>
            <a:r>
              <a:rPr lang="en-US" sz="2400" dirty="0" smtClean="0"/>
              <a:t>3. no process running outside its critical region may block other processes</a:t>
            </a:r>
          </a:p>
          <a:p>
            <a:r>
              <a:rPr lang="en-US" sz="2400" dirty="0" smtClean="0"/>
              <a:t>4. no process should have to wait forever to enter its critical region</a:t>
            </a:r>
          </a:p>
          <a:p>
            <a:endParaRPr lang="en-US" dirty="0"/>
          </a:p>
        </p:txBody>
      </p:sp>
      <p:pic>
        <p:nvPicPr>
          <p:cNvPr id="4" name="Picture 3"/>
          <p:cNvPicPr>
            <a:picLocks noChangeAspect="1"/>
          </p:cNvPicPr>
          <p:nvPr/>
        </p:nvPicPr>
        <p:blipFill>
          <a:blip r:embed="rId2"/>
          <a:stretch>
            <a:fillRect/>
          </a:stretch>
        </p:blipFill>
        <p:spPr>
          <a:xfrm>
            <a:off x="3896758" y="4088966"/>
            <a:ext cx="5278699" cy="2554013"/>
          </a:xfrm>
          <a:prstGeom prst="rect">
            <a:avLst/>
          </a:prstGeom>
        </p:spPr>
      </p:pic>
    </p:spTree>
    <p:extLst>
      <p:ext uri="{BB962C8B-B14F-4D97-AF65-F5344CB8AC3E}">
        <p14:creationId xmlns:p14="http://schemas.microsoft.com/office/powerpoint/2010/main" val="304594556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p:txBody>
          <a:bodyPr>
            <a:normAutofit/>
          </a:bodyPr>
          <a:lstStyle/>
          <a:p>
            <a:r>
              <a:rPr lang="en-US" sz="2000" dirty="0" smtClean="0"/>
              <a:t>Disabling interrupts</a:t>
            </a:r>
          </a:p>
          <a:p>
            <a:pPr marL="0" indent="0">
              <a:buNone/>
            </a:pPr>
            <a:r>
              <a:rPr lang="en-US" sz="2000" dirty="0" smtClean="0"/>
              <a:t>Simplest solution is to have each process disable all interrupts just after entering its critical region and re-enable them just before leaving it</a:t>
            </a:r>
          </a:p>
          <a:p>
            <a:pPr marL="0" indent="0">
              <a:buNone/>
            </a:pPr>
            <a:r>
              <a:rPr lang="en-US" sz="2000" b="1" dirty="0" smtClean="0"/>
              <a:t>Demerits</a:t>
            </a:r>
          </a:p>
          <a:p>
            <a:pPr marL="0" indent="0">
              <a:buNone/>
            </a:pPr>
            <a:r>
              <a:rPr lang="en-US" sz="2000" dirty="0" smtClean="0"/>
              <a:t>It is unwise to give user processes the power to turn off interrupts because some process disable all interrupts and never turned them on again?</a:t>
            </a:r>
          </a:p>
          <a:p>
            <a:pPr marL="0" indent="0">
              <a:buNone/>
            </a:pPr>
            <a:r>
              <a:rPr lang="en-US" sz="2000" dirty="0" smtClean="0"/>
              <a:t>This scheme will not work for multiprocessor</a:t>
            </a:r>
          </a:p>
          <a:p>
            <a:pPr marL="0" indent="0">
              <a:buNone/>
            </a:pPr>
            <a:r>
              <a:rPr lang="en-US" sz="2000" dirty="0" smtClean="0"/>
              <a:t>Conclusion : disabling interrupts is often a useful technique within the </a:t>
            </a:r>
            <a:r>
              <a:rPr lang="en-US" sz="2000" dirty="0" err="1" smtClean="0"/>
              <a:t>Os</a:t>
            </a:r>
            <a:r>
              <a:rPr lang="en-US" sz="2000" dirty="0" smtClean="0"/>
              <a:t> itself but is not appropriate as a general mutual exclusion mechanism for user processes</a:t>
            </a:r>
            <a:endParaRPr lang="en-US" sz="2000" dirty="0"/>
          </a:p>
        </p:txBody>
      </p:sp>
    </p:spTree>
    <p:extLst>
      <p:ext uri="{BB962C8B-B14F-4D97-AF65-F5344CB8AC3E}">
        <p14:creationId xmlns:p14="http://schemas.microsoft.com/office/powerpoint/2010/main" val="23400115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p:txBody>
          <a:bodyPr/>
          <a:lstStyle/>
          <a:p>
            <a:pPr marL="0" indent="0">
              <a:buNone/>
            </a:pPr>
            <a:r>
              <a:rPr lang="en-US" dirty="0" smtClean="0"/>
              <a:t>Lock variables</a:t>
            </a:r>
          </a:p>
          <a:p>
            <a:r>
              <a:rPr lang="en-US" sz="2000" dirty="0" smtClean="0"/>
              <a:t>Consider single shared variable, initially 0</a:t>
            </a:r>
          </a:p>
          <a:p>
            <a:r>
              <a:rPr lang="en-US" sz="2000" dirty="0" smtClean="0"/>
              <a:t>While(lock!=0);</a:t>
            </a:r>
          </a:p>
          <a:p>
            <a:r>
              <a:rPr lang="en-US" sz="2000" dirty="0" smtClean="0"/>
              <a:t>Lock=1</a:t>
            </a:r>
          </a:p>
          <a:p>
            <a:r>
              <a:rPr lang="en-US" sz="2000" dirty="0" smtClean="0"/>
              <a:t>Critical section</a:t>
            </a:r>
          </a:p>
          <a:p>
            <a:r>
              <a:rPr lang="en-US" sz="2000" dirty="0" smtClean="0"/>
              <a:t>Lock=0</a:t>
            </a:r>
          </a:p>
          <a:p>
            <a:r>
              <a:rPr lang="en-US" sz="2000" dirty="0" smtClean="0"/>
              <a:t>Drawback : cannot avoid race condition</a:t>
            </a:r>
            <a:endParaRPr lang="en-US" sz="2000" dirty="0"/>
          </a:p>
        </p:txBody>
      </p:sp>
    </p:spTree>
    <p:extLst>
      <p:ext uri="{BB962C8B-B14F-4D97-AF65-F5344CB8AC3E}">
        <p14:creationId xmlns:p14="http://schemas.microsoft.com/office/powerpoint/2010/main" val="473900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5356" y="0"/>
            <a:ext cx="10515600" cy="1325563"/>
          </a:xfrm>
        </p:spPr>
        <p:txBody>
          <a:bodyPr/>
          <a:lstStyle/>
          <a:p>
            <a:r>
              <a:rPr lang="en-US" dirty="0" smtClean="0"/>
              <a:t>Mutual exclusion</a:t>
            </a:r>
            <a:endParaRPr lang="en-US" dirty="0"/>
          </a:p>
        </p:txBody>
      </p:sp>
      <p:sp>
        <p:nvSpPr>
          <p:cNvPr id="3" name="Content Placeholder 2"/>
          <p:cNvSpPr>
            <a:spLocks noGrp="1"/>
          </p:cNvSpPr>
          <p:nvPr>
            <p:ph idx="1"/>
          </p:nvPr>
        </p:nvSpPr>
        <p:spPr/>
        <p:txBody>
          <a:bodyPr>
            <a:normAutofit fontScale="62500" lnSpcReduction="20000"/>
          </a:bodyPr>
          <a:lstStyle/>
          <a:p>
            <a:pPr marL="0" indent="0">
              <a:buNone/>
            </a:pPr>
            <a:r>
              <a:rPr lang="en-US" dirty="0" smtClean="0"/>
              <a:t>Strict alternation</a:t>
            </a:r>
          </a:p>
          <a:p>
            <a:pPr marL="0" indent="0">
              <a:buNone/>
            </a:pPr>
            <a:r>
              <a:rPr lang="en-US" sz="2000" dirty="0" smtClean="0"/>
              <a:t>Let integer variable turn is initially zero</a:t>
            </a:r>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endParaRPr lang="en-US" sz="2000" dirty="0"/>
          </a:p>
          <a:p>
            <a:pPr marL="0" indent="0">
              <a:buNone/>
            </a:pPr>
            <a:endParaRPr lang="en-US" sz="2000" dirty="0" smtClean="0"/>
          </a:p>
          <a:p>
            <a:pPr marL="0" indent="0">
              <a:buNone/>
            </a:pPr>
            <a:r>
              <a:rPr lang="en-US" sz="2900" dirty="0" smtClean="0"/>
              <a:t>Continuously testing a variable until some value appears is called busy waiting. It should be usually </a:t>
            </a:r>
          </a:p>
          <a:p>
            <a:pPr marL="0" indent="0">
              <a:buNone/>
            </a:pPr>
            <a:r>
              <a:rPr lang="en-US" sz="2900" dirty="0" smtClean="0"/>
              <a:t>Avoided because it wastes CPU time. A lock that uses busy waiting is called spin lock</a:t>
            </a:r>
          </a:p>
          <a:p>
            <a:pPr marL="0" indent="0">
              <a:buNone/>
            </a:pPr>
            <a:r>
              <a:rPr lang="en-US" sz="2900" dirty="0" smtClean="0"/>
              <a:t>Drawback : process running outside critical region may block other processes to enter critical region </a:t>
            </a:r>
          </a:p>
          <a:p>
            <a:pPr marL="0" indent="0">
              <a:buNone/>
            </a:pPr>
            <a:r>
              <a:rPr lang="en-US" sz="2900" dirty="0" smtClean="0"/>
              <a:t>Not good idea when one of the process is much slower than the other</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4" name="Rectangle 3"/>
          <p:cNvSpPr/>
          <p:nvPr/>
        </p:nvSpPr>
        <p:spPr>
          <a:xfrm>
            <a:off x="838200" y="2545200"/>
            <a:ext cx="11105443" cy="2246769"/>
          </a:xfrm>
          <a:prstGeom prst="rect">
            <a:avLst/>
          </a:prstGeom>
        </p:spPr>
        <p:txBody>
          <a:bodyPr wrap="square">
            <a:spAutoFit/>
          </a:bodyPr>
          <a:lstStyle/>
          <a:p>
            <a:r>
              <a:rPr lang="en-US" dirty="0">
                <a:latin typeface="Helvetica" panose="020B0604020202020204" pitchFamily="34" charset="0"/>
              </a:rPr>
              <a:t>while (TRUE) { </a:t>
            </a:r>
            <a:r>
              <a:rPr lang="en-US" dirty="0" smtClean="0">
                <a:latin typeface="Helvetica" panose="020B0604020202020204" pitchFamily="34" charset="0"/>
              </a:rPr>
              <a:t>                                                                            while </a:t>
            </a:r>
            <a:r>
              <a:rPr lang="en-US" dirty="0">
                <a:latin typeface="Helvetica" panose="020B0604020202020204" pitchFamily="34" charset="0"/>
              </a:rPr>
              <a:t>(TRUE) {</a:t>
            </a:r>
          </a:p>
          <a:p>
            <a:r>
              <a:rPr lang="en-US" dirty="0">
                <a:latin typeface="Helvetica" panose="020B0604020202020204" pitchFamily="34" charset="0"/>
              </a:rPr>
              <a:t>while (turn != 0) /</a:t>
            </a:r>
            <a:r>
              <a:rPr lang="en-US" sz="3200" dirty="0">
                <a:latin typeface="Helvetica" panose="020B0604020202020204" pitchFamily="34" charset="0"/>
              </a:rPr>
              <a:t>* </a:t>
            </a:r>
            <a:r>
              <a:rPr lang="en-US" dirty="0">
                <a:latin typeface="Helvetica" panose="020B0604020202020204" pitchFamily="34" charset="0"/>
              </a:rPr>
              <a:t>loop </a:t>
            </a:r>
            <a:r>
              <a:rPr lang="en-US" sz="3200" dirty="0">
                <a:latin typeface="Helvetica" panose="020B0604020202020204" pitchFamily="34" charset="0"/>
              </a:rPr>
              <a:t>*</a:t>
            </a:r>
            <a:r>
              <a:rPr lang="en-US" dirty="0">
                <a:latin typeface="Helvetica" panose="020B0604020202020204" pitchFamily="34" charset="0"/>
              </a:rPr>
              <a:t>/ ; </a:t>
            </a:r>
            <a:r>
              <a:rPr lang="en-US" dirty="0" smtClean="0">
                <a:latin typeface="Helvetica" panose="020B0604020202020204" pitchFamily="34" charset="0"/>
              </a:rPr>
              <a:t>                                                            while </a:t>
            </a:r>
            <a:r>
              <a:rPr lang="en-US" dirty="0">
                <a:latin typeface="Helvetica" panose="020B0604020202020204" pitchFamily="34" charset="0"/>
              </a:rPr>
              <a:t>(turn != 1) /</a:t>
            </a:r>
            <a:r>
              <a:rPr lang="en-US" sz="3200" dirty="0">
                <a:latin typeface="Helvetica" panose="020B0604020202020204" pitchFamily="34" charset="0"/>
              </a:rPr>
              <a:t>* </a:t>
            </a:r>
            <a:r>
              <a:rPr lang="en-US" dirty="0">
                <a:latin typeface="Helvetica" panose="020B0604020202020204" pitchFamily="34" charset="0"/>
              </a:rPr>
              <a:t>loop </a:t>
            </a:r>
            <a:r>
              <a:rPr lang="en-US" sz="3200" dirty="0">
                <a:latin typeface="Helvetica" panose="020B0604020202020204" pitchFamily="34" charset="0"/>
              </a:rPr>
              <a:t>*</a:t>
            </a:r>
            <a:r>
              <a:rPr lang="en-US" dirty="0">
                <a:latin typeface="Helvetica" panose="020B0604020202020204" pitchFamily="34" charset="0"/>
              </a:rPr>
              <a:t>/ ;</a:t>
            </a:r>
          </a:p>
          <a:p>
            <a:r>
              <a:rPr lang="en-US" dirty="0" err="1">
                <a:latin typeface="Helvetica" panose="020B0604020202020204" pitchFamily="34" charset="0"/>
              </a:rPr>
              <a:t>cr</a:t>
            </a:r>
            <a:r>
              <a:rPr lang="en-US" dirty="0">
                <a:latin typeface="Helvetica" panose="020B0604020202020204" pitchFamily="34" charset="0"/>
              </a:rPr>
              <a:t> </a:t>
            </a:r>
            <a:r>
              <a:rPr lang="en-US" dirty="0" err="1">
                <a:latin typeface="Helvetica" panose="020B0604020202020204" pitchFamily="34" charset="0"/>
              </a:rPr>
              <a:t>itical</a:t>
            </a:r>
            <a:r>
              <a:rPr lang="en-US" dirty="0">
                <a:latin typeface="Helvetica" panose="020B0604020202020204" pitchFamily="34" charset="0"/>
              </a:rPr>
              <a:t> region( ); </a:t>
            </a:r>
            <a:r>
              <a:rPr lang="en-US" dirty="0" smtClean="0">
                <a:latin typeface="Helvetica" panose="020B0604020202020204" pitchFamily="34" charset="0"/>
              </a:rPr>
              <a:t>                                                                               </a:t>
            </a:r>
            <a:r>
              <a:rPr lang="en-US" dirty="0" err="1" smtClean="0">
                <a:latin typeface="Helvetica" panose="020B0604020202020204" pitchFamily="34" charset="0"/>
              </a:rPr>
              <a:t>cr</a:t>
            </a:r>
            <a:r>
              <a:rPr lang="en-US" dirty="0" smtClean="0">
                <a:latin typeface="Helvetica" panose="020B0604020202020204" pitchFamily="34" charset="0"/>
              </a:rPr>
              <a:t> </a:t>
            </a:r>
            <a:r>
              <a:rPr lang="en-US" dirty="0" err="1">
                <a:latin typeface="Helvetica" panose="020B0604020202020204" pitchFamily="34" charset="0"/>
              </a:rPr>
              <a:t>itical</a:t>
            </a:r>
            <a:r>
              <a:rPr lang="en-US" dirty="0">
                <a:latin typeface="Helvetica" panose="020B0604020202020204" pitchFamily="34" charset="0"/>
              </a:rPr>
              <a:t> region( );</a:t>
            </a:r>
          </a:p>
          <a:p>
            <a:r>
              <a:rPr lang="pt-BR" dirty="0" smtClean="0">
                <a:latin typeface="Helvetica" panose="020B0604020202020204" pitchFamily="34" charset="0"/>
              </a:rPr>
              <a:t>turn </a:t>
            </a:r>
            <a:r>
              <a:rPr lang="pt-BR" dirty="0">
                <a:latin typeface="Helvetica" panose="020B0604020202020204" pitchFamily="34" charset="0"/>
              </a:rPr>
              <a:t>= 1; </a:t>
            </a:r>
            <a:r>
              <a:rPr lang="pt-BR" dirty="0" smtClean="0">
                <a:latin typeface="Helvetica" panose="020B0604020202020204" pitchFamily="34" charset="0"/>
              </a:rPr>
              <a:t>                                                                                                tur </a:t>
            </a:r>
            <a:r>
              <a:rPr lang="pt-BR" dirty="0">
                <a:latin typeface="Helvetica" panose="020B0604020202020204" pitchFamily="34" charset="0"/>
              </a:rPr>
              <a:t>n = 0;</a:t>
            </a:r>
          </a:p>
          <a:p>
            <a:r>
              <a:rPr lang="en-US" dirty="0" err="1">
                <a:latin typeface="Helvetica" panose="020B0604020202020204" pitchFamily="34" charset="0"/>
              </a:rPr>
              <a:t>noncr</a:t>
            </a:r>
            <a:r>
              <a:rPr lang="en-US" dirty="0">
                <a:latin typeface="Helvetica" panose="020B0604020202020204" pitchFamily="34" charset="0"/>
              </a:rPr>
              <a:t> </a:t>
            </a:r>
            <a:r>
              <a:rPr lang="en-US" dirty="0" err="1">
                <a:latin typeface="Helvetica" panose="020B0604020202020204" pitchFamily="34" charset="0"/>
              </a:rPr>
              <a:t>itical</a:t>
            </a:r>
            <a:r>
              <a:rPr lang="en-US" dirty="0">
                <a:latin typeface="Helvetica" panose="020B0604020202020204" pitchFamily="34" charset="0"/>
              </a:rPr>
              <a:t> region( ); </a:t>
            </a:r>
            <a:r>
              <a:rPr lang="en-US" dirty="0" smtClean="0">
                <a:latin typeface="Helvetica" panose="020B0604020202020204" pitchFamily="34" charset="0"/>
              </a:rPr>
              <a:t>                                                                         </a:t>
            </a:r>
            <a:r>
              <a:rPr lang="en-US" dirty="0" err="1" smtClean="0">
                <a:latin typeface="Helvetica" panose="020B0604020202020204" pitchFamily="34" charset="0"/>
              </a:rPr>
              <a:t>noncr</a:t>
            </a:r>
            <a:r>
              <a:rPr lang="en-US" dirty="0" smtClean="0">
                <a:latin typeface="Helvetica" panose="020B0604020202020204" pitchFamily="34" charset="0"/>
              </a:rPr>
              <a:t> </a:t>
            </a:r>
            <a:r>
              <a:rPr lang="en-US" dirty="0" err="1">
                <a:latin typeface="Helvetica" panose="020B0604020202020204" pitchFamily="34" charset="0"/>
              </a:rPr>
              <a:t>itical</a:t>
            </a:r>
            <a:r>
              <a:rPr lang="en-US" dirty="0">
                <a:latin typeface="Helvetica" panose="020B0604020202020204" pitchFamily="34" charset="0"/>
              </a:rPr>
              <a:t> region( );</a:t>
            </a:r>
          </a:p>
          <a:p>
            <a:r>
              <a:rPr lang="en-US" dirty="0">
                <a:latin typeface="Helvetica" panose="020B0604020202020204" pitchFamily="34" charset="0"/>
              </a:rPr>
              <a:t>} </a:t>
            </a:r>
            <a:r>
              <a:rPr lang="en-US" dirty="0" smtClean="0">
                <a:latin typeface="Helvetica" panose="020B0604020202020204" pitchFamily="34" charset="0"/>
              </a:rPr>
              <a:t>                                                                                                         }</a:t>
            </a:r>
            <a:endParaRPr lang="en-US" dirty="0">
              <a:latin typeface="Helvetica" panose="020B0604020202020204" pitchFamily="34" charset="0"/>
            </a:endParaRPr>
          </a:p>
          <a:p>
            <a:endParaRPr lang="en-US" dirty="0">
              <a:latin typeface="Helvetica" panose="020B0604020202020204" pitchFamily="34" charset="0"/>
            </a:endParaRPr>
          </a:p>
        </p:txBody>
      </p:sp>
    </p:spTree>
    <p:extLst>
      <p:ext uri="{BB962C8B-B14F-4D97-AF65-F5344CB8AC3E}">
        <p14:creationId xmlns:p14="http://schemas.microsoft.com/office/powerpoint/2010/main" val="1199905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028289" cy="402519"/>
          </a:xfrm>
        </p:spPr>
        <p:txBody>
          <a:bodyPr>
            <a:normAutofit fontScale="90000"/>
          </a:bodyPr>
          <a:lstStyle/>
          <a:p>
            <a:r>
              <a:rPr lang="en-US" dirty="0" smtClean="0"/>
              <a:t>Peterson’s solution</a:t>
            </a:r>
            <a:endParaRPr lang="en-US" dirty="0"/>
          </a:p>
        </p:txBody>
      </p:sp>
      <p:sp>
        <p:nvSpPr>
          <p:cNvPr id="4" name="Rectangle 3"/>
          <p:cNvSpPr/>
          <p:nvPr/>
        </p:nvSpPr>
        <p:spPr>
          <a:xfrm>
            <a:off x="169333" y="767644"/>
            <a:ext cx="11729156" cy="5355312"/>
          </a:xfrm>
          <a:prstGeom prst="rect">
            <a:avLst/>
          </a:prstGeom>
        </p:spPr>
        <p:txBody>
          <a:bodyPr wrap="square">
            <a:spAutoFit/>
          </a:bodyPr>
          <a:lstStyle/>
          <a:p>
            <a:r>
              <a:rPr lang="it-IT" dirty="0" smtClean="0">
                <a:latin typeface="Helvetica" panose="020B0604020202020204" pitchFamily="34" charset="0"/>
              </a:rPr>
              <a:t>#</a:t>
            </a:r>
            <a:r>
              <a:rPr lang="it-IT" dirty="0">
                <a:latin typeface="Helvetica" panose="020B0604020202020204" pitchFamily="34" charset="0"/>
              </a:rPr>
              <a:t>define FALSE 0</a:t>
            </a:r>
          </a:p>
          <a:p>
            <a:r>
              <a:rPr lang="it-IT" dirty="0">
                <a:latin typeface="Helvetica" panose="020B0604020202020204" pitchFamily="34" charset="0"/>
              </a:rPr>
              <a:t>#define TRUE 1</a:t>
            </a:r>
          </a:p>
          <a:p>
            <a:r>
              <a:rPr lang="it-IT" dirty="0">
                <a:latin typeface="Helvetica" panose="020B0604020202020204" pitchFamily="34" charset="0"/>
              </a:rPr>
              <a:t>#define N 2</a:t>
            </a:r>
            <a:endParaRPr lang="en-US" dirty="0" smtClean="0">
              <a:latin typeface="Helvetica" panose="020B0604020202020204" pitchFamily="34" charset="0"/>
            </a:endParaRPr>
          </a:p>
          <a:p>
            <a:r>
              <a:rPr lang="en-US" dirty="0" err="1" smtClean="0">
                <a:latin typeface="Helvetica" panose="020B0604020202020204" pitchFamily="34" charset="0"/>
              </a:rPr>
              <a:t>int</a:t>
            </a:r>
            <a:r>
              <a:rPr lang="en-US" dirty="0" smtClean="0">
                <a:latin typeface="Helvetica" panose="020B0604020202020204" pitchFamily="34" charset="0"/>
              </a:rPr>
              <a:t> </a:t>
            </a:r>
            <a:r>
              <a:rPr lang="en-US" dirty="0">
                <a:latin typeface="Helvetica" panose="020B0604020202020204" pitchFamily="34" charset="0"/>
              </a:rPr>
              <a:t>turn; /* whose turn is it? */</a:t>
            </a:r>
          </a:p>
          <a:p>
            <a:r>
              <a:rPr lang="en-US" dirty="0" err="1">
                <a:latin typeface="Helvetica" panose="020B0604020202020204" pitchFamily="34" charset="0"/>
              </a:rPr>
              <a:t>int</a:t>
            </a:r>
            <a:r>
              <a:rPr lang="en-US" dirty="0">
                <a:latin typeface="Helvetica" panose="020B0604020202020204" pitchFamily="34" charset="0"/>
              </a:rPr>
              <a:t> interested[N]; /* all values initially 0 (FALSE) </a:t>
            </a:r>
            <a:r>
              <a:rPr lang="en-US" dirty="0" smtClean="0">
                <a:latin typeface="Helvetica" panose="020B0604020202020204" pitchFamily="34" charset="0"/>
              </a:rPr>
              <a:t>*/</a:t>
            </a:r>
          </a:p>
          <a:p>
            <a:endParaRPr lang="en-US" dirty="0">
              <a:latin typeface="Helvetica" panose="020B0604020202020204" pitchFamily="34" charset="0"/>
            </a:endParaRPr>
          </a:p>
          <a:p>
            <a:r>
              <a:rPr lang="en-US" dirty="0">
                <a:latin typeface="Helvetica" panose="020B0604020202020204" pitchFamily="34" charset="0"/>
              </a:rPr>
              <a:t>void enter region(</a:t>
            </a:r>
            <a:r>
              <a:rPr lang="en-US" dirty="0" err="1">
                <a:latin typeface="Helvetica" panose="020B0604020202020204" pitchFamily="34" charset="0"/>
              </a:rPr>
              <a:t>int</a:t>
            </a:r>
            <a:r>
              <a:rPr lang="en-US" dirty="0">
                <a:latin typeface="Helvetica" panose="020B0604020202020204" pitchFamily="34" charset="0"/>
              </a:rPr>
              <a:t> process); /* process is 0 or 1 */</a:t>
            </a: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other; /* number of the other process */</a:t>
            </a:r>
          </a:p>
          <a:p>
            <a:r>
              <a:rPr lang="en-US" dirty="0">
                <a:latin typeface="Helvetica" panose="020B0604020202020204" pitchFamily="34" charset="0"/>
              </a:rPr>
              <a:t>other = 1 </a:t>
            </a:r>
            <a:r>
              <a:rPr lang="en-US" dirty="0" smtClean="0">
                <a:latin typeface="Helvetica" panose="020B0604020202020204" pitchFamily="34" charset="0"/>
              </a:rPr>
              <a:t>-process</a:t>
            </a:r>
            <a:r>
              <a:rPr lang="en-US" dirty="0">
                <a:latin typeface="Helvetica" panose="020B0604020202020204" pitchFamily="34" charset="0"/>
              </a:rPr>
              <a:t>; /* the opposite of process */</a:t>
            </a:r>
          </a:p>
          <a:p>
            <a:r>
              <a:rPr lang="en-US" dirty="0">
                <a:latin typeface="Helvetica" panose="020B0604020202020204" pitchFamily="34" charset="0"/>
              </a:rPr>
              <a:t>interested[process] = TRUE; /* show that you are interested */</a:t>
            </a:r>
          </a:p>
          <a:p>
            <a:r>
              <a:rPr lang="en-US" dirty="0">
                <a:latin typeface="Helvetica" panose="020B0604020202020204" pitchFamily="34" charset="0"/>
              </a:rPr>
              <a:t>tur n =process; /* set flag */</a:t>
            </a:r>
          </a:p>
          <a:p>
            <a:r>
              <a:rPr lang="en-US" dirty="0">
                <a:latin typeface="Helvetica" panose="020B0604020202020204" pitchFamily="34" charset="0"/>
              </a:rPr>
              <a:t>while (turn == process &amp;&amp; interested[other] == TRUE) /* null statement */ ;</a:t>
            </a:r>
          </a:p>
          <a:p>
            <a:r>
              <a:rPr lang="en-US" dirty="0" smtClean="0">
                <a:latin typeface="Helvetica" panose="020B0604020202020204" pitchFamily="34" charset="0"/>
              </a:rPr>
              <a:t>}</a:t>
            </a:r>
          </a:p>
          <a:p>
            <a:endParaRPr lang="en-US" dirty="0">
              <a:latin typeface="Helvetica" panose="020B0604020202020204" pitchFamily="34" charset="0"/>
            </a:endParaRPr>
          </a:p>
          <a:p>
            <a:r>
              <a:rPr lang="en-US" dirty="0">
                <a:latin typeface="Helvetica" panose="020B0604020202020204" pitchFamily="34" charset="0"/>
              </a:rPr>
              <a:t>void leave region(</a:t>
            </a:r>
            <a:r>
              <a:rPr lang="en-US" dirty="0" err="1">
                <a:latin typeface="Helvetica" panose="020B0604020202020204" pitchFamily="34" charset="0"/>
              </a:rPr>
              <a:t>int</a:t>
            </a:r>
            <a:r>
              <a:rPr lang="en-US" dirty="0">
                <a:latin typeface="Helvetica" panose="020B0604020202020204" pitchFamily="34" charset="0"/>
              </a:rPr>
              <a:t> process) /* process: who is leaving */</a:t>
            </a:r>
          </a:p>
          <a:p>
            <a:r>
              <a:rPr lang="en-US" dirty="0">
                <a:latin typeface="Helvetica" panose="020B0604020202020204" pitchFamily="34" charset="0"/>
              </a:rPr>
              <a:t>{</a:t>
            </a:r>
          </a:p>
          <a:p>
            <a:r>
              <a:rPr lang="en-US" dirty="0">
                <a:latin typeface="Helvetica" panose="020B0604020202020204" pitchFamily="34" charset="0"/>
              </a:rPr>
              <a:t>interested[process] = FALSE; /* indicate departure from critical region */</a:t>
            </a:r>
          </a:p>
          <a:p>
            <a:r>
              <a:rPr lang="en-US" dirty="0">
                <a:latin typeface="Helvetica" panose="020B0604020202020204" pitchFamily="34" charset="0"/>
              </a:rPr>
              <a:t>}</a:t>
            </a:r>
            <a:endParaRPr lang="en-US" dirty="0"/>
          </a:p>
        </p:txBody>
      </p:sp>
    </p:spTree>
    <p:extLst>
      <p:ext uri="{BB962C8B-B14F-4D97-AF65-F5344CB8AC3E}">
        <p14:creationId xmlns:p14="http://schemas.microsoft.com/office/powerpoint/2010/main" val="4333904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2581" y="832198"/>
            <a:ext cx="10947042" cy="1754326"/>
          </a:xfrm>
          <a:prstGeom prst="rect">
            <a:avLst/>
          </a:prstGeom>
        </p:spPr>
        <p:txBody>
          <a:bodyPr wrap="square">
            <a:spAutoFit/>
          </a:bodyPr>
          <a:lstStyle/>
          <a:p>
            <a:r>
              <a:rPr lang="en-US" dirty="0">
                <a:latin typeface="Times-Roman"/>
              </a:rPr>
              <a:t>Now consider the case that both processes call </a:t>
            </a:r>
            <a:r>
              <a:rPr lang="en-US" i="1" dirty="0">
                <a:latin typeface="Times-Italic"/>
              </a:rPr>
              <a:t>enter region </a:t>
            </a:r>
            <a:r>
              <a:rPr lang="en-US" dirty="0">
                <a:latin typeface="Times-Roman"/>
              </a:rPr>
              <a:t>almost simultaneously.</a:t>
            </a:r>
          </a:p>
          <a:p>
            <a:r>
              <a:rPr lang="en-US" dirty="0">
                <a:latin typeface="Times-Roman"/>
              </a:rPr>
              <a:t>Both will store their process number in </a:t>
            </a:r>
            <a:r>
              <a:rPr lang="en-US" i="1" dirty="0">
                <a:latin typeface="Times-Italic"/>
              </a:rPr>
              <a:t>turn</a:t>
            </a:r>
            <a:r>
              <a:rPr lang="en-US" dirty="0">
                <a:latin typeface="Times-Roman"/>
              </a:rPr>
              <a:t>. </a:t>
            </a:r>
            <a:endParaRPr lang="en-US" dirty="0" smtClean="0">
              <a:latin typeface="Times-Roman"/>
            </a:endParaRPr>
          </a:p>
          <a:p>
            <a:r>
              <a:rPr lang="en-US" dirty="0" smtClean="0">
                <a:latin typeface="Times-Roman"/>
              </a:rPr>
              <a:t>Whichever </a:t>
            </a:r>
            <a:r>
              <a:rPr lang="en-US" dirty="0">
                <a:latin typeface="Times-Roman"/>
              </a:rPr>
              <a:t>store is done </a:t>
            </a:r>
            <a:r>
              <a:rPr lang="en-US" dirty="0" smtClean="0">
                <a:latin typeface="Times-Roman"/>
              </a:rPr>
              <a:t>last is </a:t>
            </a:r>
            <a:r>
              <a:rPr lang="en-US" dirty="0">
                <a:latin typeface="Times-Roman"/>
              </a:rPr>
              <a:t>the one that counts; the first one is overwritten and lost. Suppose that process </a:t>
            </a:r>
            <a:r>
              <a:rPr lang="en-US" dirty="0" smtClean="0">
                <a:latin typeface="Times-Roman"/>
              </a:rPr>
              <a:t>1 stores </a:t>
            </a:r>
            <a:r>
              <a:rPr lang="en-US" dirty="0">
                <a:latin typeface="Times-Roman"/>
              </a:rPr>
              <a:t>last, so </a:t>
            </a:r>
            <a:r>
              <a:rPr lang="en-US" i="1" dirty="0">
                <a:latin typeface="Times-Italic"/>
              </a:rPr>
              <a:t>turn </a:t>
            </a:r>
            <a:r>
              <a:rPr lang="en-US" dirty="0">
                <a:latin typeface="Times-Roman"/>
              </a:rPr>
              <a:t>is 1. </a:t>
            </a:r>
            <a:endParaRPr lang="en-US" dirty="0" smtClean="0">
              <a:latin typeface="Times-Roman"/>
            </a:endParaRPr>
          </a:p>
          <a:p>
            <a:r>
              <a:rPr lang="en-US" dirty="0" smtClean="0">
                <a:latin typeface="Times-Roman"/>
              </a:rPr>
              <a:t>When </a:t>
            </a:r>
            <a:r>
              <a:rPr lang="en-US" dirty="0">
                <a:latin typeface="Times-Roman"/>
              </a:rPr>
              <a:t>both processes come to the </a:t>
            </a:r>
            <a:r>
              <a:rPr lang="en-US" sz="1400" dirty="0">
                <a:latin typeface="Helvetica" panose="020B0604020202020204" pitchFamily="34" charset="0"/>
              </a:rPr>
              <a:t>while </a:t>
            </a:r>
            <a:r>
              <a:rPr lang="en-US" dirty="0">
                <a:latin typeface="Times-Roman"/>
              </a:rPr>
              <a:t>statement, </a:t>
            </a:r>
            <a:r>
              <a:rPr lang="en-US" dirty="0" smtClean="0">
                <a:latin typeface="Times-Roman"/>
              </a:rPr>
              <a:t>process 0 </a:t>
            </a:r>
            <a:r>
              <a:rPr lang="en-US" dirty="0">
                <a:latin typeface="Times-Roman"/>
              </a:rPr>
              <a:t>executes it zero times and enters its critical region. Process 1 loops and does </a:t>
            </a:r>
            <a:r>
              <a:rPr lang="en-US" dirty="0" smtClean="0">
                <a:latin typeface="Times-Roman"/>
              </a:rPr>
              <a:t>not enter </a:t>
            </a:r>
            <a:r>
              <a:rPr lang="en-US" dirty="0">
                <a:latin typeface="Times-Roman"/>
              </a:rPr>
              <a:t>its critical region until process 0 exits its critical region.</a:t>
            </a:r>
            <a:endParaRPr lang="en-US" dirty="0"/>
          </a:p>
        </p:txBody>
      </p:sp>
    </p:spTree>
    <p:extLst>
      <p:ext uri="{BB962C8B-B14F-4D97-AF65-F5344CB8AC3E}">
        <p14:creationId xmlns:p14="http://schemas.microsoft.com/office/powerpoint/2010/main" val="856913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911" y="0"/>
            <a:ext cx="9570156" cy="402519"/>
          </a:xfrm>
        </p:spPr>
        <p:txBody>
          <a:bodyPr>
            <a:normAutofit fontScale="90000"/>
          </a:bodyPr>
          <a:lstStyle/>
          <a:p>
            <a:r>
              <a:rPr lang="en-US" dirty="0" smtClean="0"/>
              <a:t>Mutual exclusion</a:t>
            </a:r>
            <a:endParaRPr lang="en-US" dirty="0"/>
          </a:p>
        </p:txBody>
      </p:sp>
      <p:sp>
        <p:nvSpPr>
          <p:cNvPr id="3" name="Content Placeholder 2"/>
          <p:cNvSpPr>
            <a:spLocks noGrp="1"/>
          </p:cNvSpPr>
          <p:nvPr>
            <p:ph idx="1"/>
          </p:nvPr>
        </p:nvSpPr>
        <p:spPr>
          <a:xfrm>
            <a:off x="128410" y="402519"/>
            <a:ext cx="11555589" cy="6731353"/>
          </a:xfrm>
        </p:spPr>
        <p:txBody>
          <a:bodyPr>
            <a:noAutofit/>
          </a:bodyPr>
          <a:lstStyle/>
          <a:p>
            <a:pPr marL="0" indent="0">
              <a:buNone/>
            </a:pPr>
            <a:r>
              <a:rPr lang="en-US" sz="1600" dirty="0" smtClean="0"/>
              <a:t>TSL instruction</a:t>
            </a:r>
          </a:p>
          <a:p>
            <a:pPr marL="0" indent="0">
              <a:buNone/>
            </a:pPr>
            <a:r>
              <a:rPr lang="en-US" sz="1600" dirty="0" smtClean="0"/>
              <a:t>Little help from hardware. Processor support instruction</a:t>
            </a:r>
          </a:p>
          <a:p>
            <a:pPr marL="0" indent="0">
              <a:buNone/>
            </a:pPr>
            <a:r>
              <a:rPr lang="en-US" sz="1600" dirty="0" smtClean="0"/>
              <a:t>TSL RX, LOCK   (test and set lock)</a:t>
            </a:r>
          </a:p>
          <a:p>
            <a:pPr marL="0" indent="0">
              <a:buNone/>
            </a:pPr>
            <a:r>
              <a:rPr lang="en-US" sz="1600" dirty="0" smtClean="0"/>
              <a:t>The operation of reading the word and storing into it are guaranteed to be indivisible no other processor can access the memory word until the instruction is finished. The CPU executing the TSL instruction locks the memory bus to prohibit other CPUs from accessing memory until it is done</a:t>
            </a:r>
          </a:p>
          <a:p>
            <a:r>
              <a:rPr lang="en-US" sz="1600" dirty="0">
                <a:latin typeface="Helvetica" panose="020B0604020202020204" pitchFamily="34" charset="0"/>
              </a:rPr>
              <a:t>enter region:</a:t>
            </a:r>
          </a:p>
          <a:p>
            <a:pPr marL="0" indent="0">
              <a:buNone/>
            </a:pPr>
            <a:r>
              <a:rPr lang="en-US" sz="1600" dirty="0">
                <a:latin typeface="Helvetica" panose="020B0604020202020204" pitchFamily="34" charset="0"/>
              </a:rPr>
              <a:t>TSL REGISTER,LOCK </a:t>
            </a:r>
            <a:r>
              <a:rPr lang="en-US" sz="1600" dirty="0" smtClean="0">
                <a:latin typeface="Helvetica" panose="020B0604020202020204" pitchFamily="34" charset="0"/>
              </a:rPr>
              <a:t>                                     </a:t>
            </a:r>
            <a:r>
              <a:rPr lang="en-US" sz="1600" dirty="0">
                <a:latin typeface="Helvetica" panose="020B0604020202020204" pitchFamily="34" charset="0"/>
              </a:rPr>
              <a:t>copy lock to register and set lock to 1</a:t>
            </a:r>
          </a:p>
          <a:p>
            <a:pPr marL="0" indent="0">
              <a:buNone/>
            </a:pPr>
            <a:r>
              <a:rPr lang="en-US" sz="1600" dirty="0">
                <a:latin typeface="Helvetica" panose="020B0604020202020204" pitchFamily="34" charset="0"/>
              </a:rPr>
              <a:t>CMP REGISTER,#0  </a:t>
            </a:r>
            <a:r>
              <a:rPr lang="en-US" sz="1600" dirty="0" smtClean="0">
                <a:latin typeface="Helvetica" panose="020B0604020202020204" pitchFamily="34" charset="0"/>
              </a:rPr>
              <a:t>                                          was </a:t>
            </a:r>
            <a:r>
              <a:rPr lang="en-US" sz="1600" dirty="0">
                <a:latin typeface="Helvetica" panose="020B0604020202020204" pitchFamily="34" charset="0"/>
              </a:rPr>
              <a:t>lock zero?</a:t>
            </a:r>
          </a:p>
          <a:p>
            <a:pPr marL="0" indent="0">
              <a:buNone/>
            </a:pPr>
            <a:r>
              <a:rPr lang="en-US" sz="1600" dirty="0">
                <a:latin typeface="Helvetica" panose="020B0604020202020204" pitchFamily="34" charset="0"/>
              </a:rPr>
              <a:t>JNE enter region </a:t>
            </a:r>
            <a:r>
              <a:rPr lang="en-US" sz="1600" dirty="0" smtClean="0">
                <a:latin typeface="Helvetica" panose="020B0604020202020204" pitchFamily="34" charset="0"/>
              </a:rPr>
              <a:t>                                                 </a:t>
            </a:r>
            <a:r>
              <a:rPr lang="en-US" sz="1600" dirty="0">
                <a:latin typeface="Helvetica" panose="020B0604020202020204" pitchFamily="34" charset="0"/>
              </a:rPr>
              <a:t>if it was not zero, lock was set, so loop</a:t>
            </a:r>
          </a:p>
          <a:p>
            <a:pPr marL="0" indent="0">
              <a:buNone/>
            </a:pPr>
            <a:r>
              <a:rPr lang="en-US" sz="1600" dirty="0">
                <a:latin typeface="Helvetica" panose="020B0604020202020204" pitchFamily="34" charset="0"/>
              </a:rPr>
              <a:t>RET </a:t>
            </a:r>
            <a:r>
              <a:rPr lang="en-US" sz="1600" dirty="0" smtClean="0">
                <a:latin typeface="Helvetica" panose="020B0604020202020204" pitchFamily="34" charset="0"/>
              </a:rPr>
              <a:t>   </a:t>
            </a:r>
          </a:p>
          <a:p>
            <a:r>
              <a:rPr lang="en-US" sz="1600" dirty="0" smtClean="0">
                <a:latin typeface="Helvetica" panose="020B0604020202020204" pitchFamily="34" charset="0"/>
              </a:rPr>
              <a:t>                                                                  </a:t>
            </a:r>
            <a:r>
              <a:rPr lang="en-US" sz="1600" dirty="0" err="1" smtClean="0">
                <a:latin typeface="Helvetica" panose="020B0604020202020204" pitchFamily="34" charset="0"/>
              </a:rPr>
              <a:t>retur</a:t>
            </a:r>
            <a:r>
              <a:rPr lang="en-US" sz="1600" dirty="0" smtClean="0">
                <a:latin typeface="Helvetica" panose="020B0604020202020204" pitchFamily="34" charset="0"/>
              </a:rPr>
              <a:t> </a:t>
            </a:r>
            <a:r>
              <a:rPr lang="en-US" sz="1600" dirty="0">
                <a:latin typeface="Helvetica" panose="020B0604020202020204" pitchFamily="34" charset="0"/>
              </a:rPr>
              <a:t>n to caller; critical region entered</a:t>
            </a:r>
          </a:p>
          <a:p>
            <a:r>
              <a:rPr lang="en-US" sz="1600" dirty="0">
                <a:latin typeface="Helvetica" panose="020B0604020202020204" pitchFamily="34" charset="0"/>
              </a:rPr>
              <a:t>leave region:</a:t>
            </a:r>
          </a:p>
          <a:p>
            <a:r>
              <a:rPr lang="en-US" sz="1600" dirty="0">
                <a:latin typeface="Helvetica" panose="020B0604020202020204" pitchFamily="34" charset="0"/>
              </a:rPr>
              <a:t>MOVE LOCK,#0 </a:t>
            </a:r>
            <a:r>
              <a:rPr lang="en-US" sz="1600" dirty="0" smtClean="0">
                <a:latin typeface="Helvetica" panose="020B0604020202020204" pitchFamily="34" charset="0"/>
              </a:rPr>
              <a:t>|                                     store </a:t>
            </a:r>
            <a:r>
              <a:rPr lang="en-US" sz="1600" dirty="0">
                <a:latin typeface="Helvetica" panose="020B0604020202020204" pitchFamily="34" charset="0"/>
              </a:rPr>
              <a:t>a 0 in lock</a:t>
            </a:r>
          </a:p>
          <a:p>
            <a:r>
              <a:rPr lang="en-US" sz="1600" dirty="0">
                <a:latin typeface="Helvetica" panose="020B0604020202020204" pitchFamily="34" charset="0"/>
              </a:rPr>
              <a:t>RET  </a:t>
            </a:r>
            <a:r>
              <a:rPr lang="en-US" sz="1600" dirty="0" smtClean="0">
                <a:latin typeface="Helvetica" panose="020B0604020202020204" pitchFamily="34" charset="0"/>
              </a:rPr>
              <a:t>                                                          return </a:t>
            </a:r>
            <a:r>
              <a:rPr lang="en-US" sz="1600" dirty="0">
                <a:latin typeface="Helvetica" panose="020B0604020202020204" pitchFamily="34" charset="0"/>
              </a:rPr>
              <a:t>to </a:t>
            </a:r>
            <a:r>
              <a:rPr lang="en-US" sz="1600" dirty="0" smtClean="0">
                <a:latin typeface="Helvetica" panose="020B0604020202020204" pitchFamily="34" charset="0"/>
              </a:rPr>
              <a:t>caller</a:t>
            </a:r>
          </a:p>
          <a:p>
            <a:r>
              <a:rPr lang="en-US" sz="1600" dirty="0"/>
              <a:t>An alternative instruction to TSL is XCHG, which exchanges the contents of </a:t>
            </a:r>
            <a:r>
              <a:rPr lang="en-US" sz="1600" dirty="0" smtClean="0"/>
              <a:t>two locations </a:t>
            </a:r>
            <a:r>
              <a:rPr lang="en-US" sz="1600" dirty="0"/>
              <a:t>atomically, for example, a register and a memory word. </a:t>
            </a:r>
          </a:p>
          <a:p>
            <a:r>
              <a:rPr lang="en-US" sz="1600" dirty="0" smtClean="0"/>
              <a:t> </a:t>
            </a:r>
            <a:r>
              <a:rPr lang="en-US" sz="1600" dirty="0"/>
              <a:t>All Intel x86 CPUs use XCHG instruction for low-level synchronization.</a:t>
            </a:r>
          </a:p>
        </p:txBody>
      </p:sp>
    </p:spTree>
    <p:extLst>
      <p:ext uri="{BB962C8B-B14F-4D97-AF65-F5344CB8AC3E}">
        <p14:creationId xmlns:p14="http://schemas.microsoft.com/office/powerpoint/2010/main" val="21760249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4" name="Rectangle 3"/>
          <p:cNvSpPr/>
          <p:nvPr/>
        </p:nvSpPr>
        <p:spPr>
          <a:xfrm>
            <a:off x="3048000" y="1997838"/>
            <a:ext cx="6778580" cy="3139321"/>
          </a:xfrm>
          <a:prstGeom prst="rect">
            <a:avLst/>
          </a:prstGeom>
        </p:spPr>
        <p:txBody>
          <a:bodyPr wrap="square">
            <a:spAutoFit/>
          </a:bodyPr>
          <a:lstStyle/>
          <a:p>
            <a:r>
              <a:rPr lang="en-US" dirty="0">
                <a:latin typeface="Helvetica" panose="020B0604020202020204" pitchFamily="34" charset="0"/>
              </a:rPr>
              <a:t>enter region:</a:t>
            </a:r>
          </a:p>
          <a:p>
            <a:r>
              <a:rPr lang="en-US" dirty="0">
                <a:latin typeface="Helvetica" panose="020B0604020202020204" pitchFamily="34" charset="0"/>
              </a:rPr>
              <a:t>MOVE REGISTER,#1 </a:t>
            </a:r>
            <a:r>
              <a:rPr lang="en-US" dirty="0" smtClean="0">
                <a:latin typeface="Helvetica" panose="020B0604020202020204" pitchFamily="34" charset="0"/>
              </a:rPr>
              <a:t>         | </a:t>
            </a:r>
            <a:r>
              <a:rPr lang="en-US" dirty="0">
                <a:latin typeface="Helvetica" panose="020B0604020202020204" pitchFamily="34" charset="0"/>
              </a:rPr>
              <a:t>put a 1 in the register</a:t>
            </a:r>
          </a:p>
          <a:p>
            <a:r>
              <a:rPr lang="en-US" dirty="0" smtClean="0">
                <a:latin typeface="Helvetica" panose="020B0604020202020204" pitchFamily="34" charset="0"/>
              </a:rPr>
              <a:t>LOCK: XCHG REGISTER,LOCK     </a:t>
            </a:r>
            <a:r>
              <a:rPr lang="en-US" dirty="0">
                <a:latin typeface="Helvetica" panose="020B0604020202020204" pitchFamily="34" charset="0"/>
              </a:rPr>
              <a:t>| swap the contents of </a:t>
            </a:r>
            <a:r>
              <a:rPr lang="en-US" dirty="0" smtClean="0">
                <a:latin typeface="Helvetica" panose="020B0604020202020204" pitchFamily="34" charset="0"/>
              </a:rPr>
              <a:t>the</a:t>
            </a:r>
          </a:p>
          <a:p>
            <a:r>
              <a:rPr lang="en-US" dirty="0" smtClean="0">
                <a:latin typeface="Helvetica" panose="020B0604020202020204" pitchFamily="34" charset="0"/>
              </a:rPr>
              <a:t>                                           register        </a:t>
            </a:r>
            <a:r>
              <a:rPr lang="en-US" dirty="0">
                <a:latin typeface="Helvetica" panose="020B0604020202020204" pitchFamily="34" charset="0"/>
              </a:rPr>
              <a:t>and lock </a:t>
            </a:r>
            <a:r>
              <a:rPr lang="en-US" dirty="0" err="1">
                <a:latin typeface="Helvetica" panose="020B0604020202020204" pitchFamily="34" charset="0"/>
              </a:rPr>
              <a:t>var</a:t>
            </a:r>
            <a:r>
              <a:rPr lang="en-US" dirty="0">
                <a:latin typeface="Helvetica" panose="020B0604020202020204" pitchFamily="34" charset="0"/>
              </a:rPr>
              <a:t> </a:t>
            </a:r>
            <a:r>
              <a:rPr lang="en-US" dirty="0" err="1" smtClean="0">
                <a:latin typeface="Helvetica" panose="020B0604020202020204" pitchFamily="34" charset="0"/>
              </a:rPr>
              <a:t>iable</a:t>
            </a:r>
            <a:endParaRPr lang="en-US" dirty="0" smtClean="0">
              <a:latin typeface="Helvetica" panose="020B0604020202020204" pitchFamily="34" charset="0"/>
            </a:endParaRPr>
          </a:p>
          <a:p>
            <a:r>
              <a:rPr lang="en-US" dirty="0" smtClean="0">
                <a:latin typeface="Helvetica" panose="020B0604020202020204" pitchFamily="34" charset="0"/>
              </a:rPr>
              <a:t>CMP </a:t>
            </a:r>
            <a:r>
              <a:rPr lang="en-US" dirty="0">
                <a:latin typeface="Helvetica" panose="020B0604020202020204" pitchFamily="34" charset="0"/>
              </a:rPr>
              <a:t>REGISTER,#</a:t>
            </a:r>
            <a:r>
              <a:rPr lang="en-US" dirty="0" smtClean="0">
                <a:latin typeface="Helvetica" panose="020B0604020202020204" pitchFamily="34" charset="0"/>
              </a:rPr>
              <a:t>0     </a:t>
            </a:r>
            <a:r>
              <a:rPr lang="en-US" dirty="0">
                <a:latin typeface="Helvetica" panose="020B0604020202020204" pitchFamily="34" charset="0"/>
              </a:rPr>
              <a:t>| was lock zero?</a:t>
            </a:r>
          </a:p>
          <a:p>
            <a:r>
              <a:rPr lang="en-US" dirty="0">
                <a:latin typeface="Helvetica" panose="020B0604020202020204" pitchFamily="34" charset="0"/>
              </a:rPr>
              <a:t>JNE enter region </a:t>
            </a:r>
            <a:r>
              <a:rPr lang="en-US" dirty="0" smtClean="0">
                <a:latin typeface="Helvetica" panose="020B0604020202020204" pitchFamily="34" charset="0"/>
              </a:rPr>
              <a:t>      | </a:t>
            </a:r>
            <a:r>
              <a:rPr lang="en-US" dirty="0">
                <a:latin typeface="Helvetica" panose="020B0604020202020204" pitchFamily="34" charset="0"/>
              </a:rPr>
              <a:t>if it was non zero, lock was set, so loop</a:t>
            </a:r>
          </a:p>
          <a:p>
            <a:r>
              <a:rPr lang="en-US" dirty="0" smtClean="0">
                <a:latin typeface="Helvetica" panose="020B0604020202020204" pitchFamily="34" charset="0"/>
              </a:rPr>
              <a:t>RET                       </a:t>
            </a:r>
            <a:r>
              <a:rPr lang="en-US" dirty="0">
                <a:latin typeface="Helvetica" panose="020B0604020202020204" pitchFamily="34" charset="0"/>
              </a:rPr>
              <a:t>|</a:t>
            </a:r>
            <a:r>
              <a:rPr lang="en-US" dirty="0" err="1">
                <a:latin typeface="Helvetica" panose="020B0604020202020204" pitchFamily="34" charset="0"/>
              </a:rPr>
              <a:t>retur</a:t>
            </a:r>
            <a:r>
              <a:rPr lang="en-US" dirty="0">
                <a:latin typeface="Helvetica" panose="020B0604020202020204" pitchFamily="34" charset="0"/>
              </a:rPr>
              <a:t> n to caller; critical region </a:t>
            </a:r>
            <a:r>
              <a:rPr lang="en-US" dirty="0" smtClean="0">
                <a:latin typeface="Helvetica" panose="020B0604020202020204" pitchFamily="34" charset="0"/>
              </a:rPr>
              <a:t>entered</a:t>
            </a:r>
          </a:p>
          <a:p>
            <a:endParaRPr lang="en-US" dirty="0">
              <a:latin typeface="Helvetica" panose="020B0604020202020204" pitchFamily="34" charset="0"/>
            </a:endParaRPr>
          </a:p>
          <a:p>
            <a:r>
              <a:rPr lang="en-US" dirty="0">
                <a:latin typeface="Helvetica" panose="020B0604020202020204" pitchFamily="34" charset="0"/>
              </a:rPr>
              <a:t>leave region:</a:t>
            </a:r>
          </a:p>
          <a:p>
            <a:r>
              <a:rPr lang="en-US" dirty="0">
                <a:latin typeface="Helvetica" panose="020B0604020202020204" pitchFamily="34" charset="0"/>
              </a:rPr>
              <a:t>MOVE LOCK,#0 | store a 0 in lock</a:t>
            </a:r>
          </a:p>
          <a:p>
            <a:r>
              <a:rPr lang="en-US" dirty="0">
                <a:latin typeface="Helvetica" panose="020B0604020202020204" pitchFamily="34" charset="0"/>
              </a:rPr>
              <a:t>RET</a:t>
            </a:r>
            <a:endParaRPr lang="en-US" dirty="0"/>
          </a:p>
        </p:txBody>
      </p:sp>
    </p:spTree>
    <p:extLst>
      <p:ext uri="{BB962C8B-B14F-4D97-AF65-F5344CB8AC3E}">
        <p14:creationId xmlns:p14="http://schemas.microsoft.com/office/powerpoint/2010/main" val="3100328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a:xfrm>
            <a:off x="589844" y="1430514"/>
            <a:ext cx="10515600" cy="4351338"/>
          </a:xfrm>
        </p:spPr>
        <p:txBody>
          <a:bodyPr>
            <a:normAutofit fontScale="77500" lnSpcReduction="20000"/>
          </a:bodyPr>
          <a:lstStyle/>
          <a:p>
            <a:r>
              <a:rPr lang="en-US" dirty="0" smtClean="0"/>
              <a:t>Both Peterson solution and solution using TSL are correct but both have requiring busy waiting : continuously testing a variable until some value appears .</a:t>
            </a:r>
            <a:r>
              <a:rPr lang="en-US" dirty="0"/>
              <a:t> Only </a:t>
            </a:r>
            <a:r>
              <a:rPr lang="en-US" dirty="0" smtClean="0"/>
              <a:t>when there </a:t>
            </a:r>
            <a:r>
              <a:rPr lang="en-US" dirty="0"/>
              <a:t>is a reasonable expectation that the wait will be short ,</a:t>
            </a:r>
            <a:r>
              <a:rPr lang="en-US" dirty="0" smtClean="0"/>
              <a:t>busy </a:t>
            </a:r>
            <a:r>
              <a:rPr lang="en-US" dirty="0"/>
              <a:t>waiting </a:t>
            </a:r>
            <a:r>
              <a:rPr lang="en-US" dirty="0" smtClean="0"/>
              <a:t>used. A lock </a:t>
            </a:r>
            <a:r>
              <a:rPr lang="en-US" dirty="0"/>
              <a:t>that uses busy waiting is called a </a:t>
            </a:r>
            <a:r>
              <a:rPr lang="en-US" b="1" dirty="0"/>
              <a:t>spin lock</a:t>
            </a:r>
            <a:r>
              <a:rPr lang="en-US" dirty="0"/>
              <a:t>.</a:t>
            </a:r>
          </a:p>
          <a:p>
            <a:r>
              <a:rPr lang="en-US" dirty="0" smtClean="0"/>
              <a:t>It should be avoided because it wastes CPU time &amp;  </a:t>
            </a:r>
            <a:r>
              <a:rPr lang="en-US" dirty="0"/>
              <a:t>it can also have </a:t>
            </a:r>
            <a:r>
              <a:rPr lang="en-US" dirty="0" smtClean="0"/>
              <a:t>unexpected effects.</a:t>
            </a:r>
          </a:p>
          <a:p>
            <a:r>
              <a:rPr lang="en-US" dirty="0" smtClean="0"/>
              <a:t> </a:t>
            </a:r>
            <a:r>
              <a:rPr lang="en-US" dirty="0"/>
              <a:t>Consider a computer with two processes, </a:t>
            </a:r>
            <a:r>
              <a:rPr lang="en-US" i="1" dirty="0"/>
              <a:t>H</a:t>
            </a:r>
            <a:r>
              <a:rPr lang="en-US" dirty="0"/>
              <a:t>, with high priority, and </a:t>
            </a:r>
            <a:r>
              <a:rPr lang="en-US" i="1" dirty="0"/>
              <a:t>L</a:t>
            </a:r>
            <a:r>
              <a:rPr lang="en-US" dirty="0"/>
              <a:t>, </a:t>
            </a:r>
            <a:r>
              <a:rPr lang="en-US" dirty="0" smtClean="0"/>
              <a:t>with low </a:t>
            </a:r>
            <a:r>
              <a:rPr lang="en-US" dirty="0"/>
              <a:t>priority. </a:t>
            </a:r>
            <a:endParaRPr lang="en-US" dirty="0" smtClean="0"/>
          </a:p>
          <a:p>
            <a:r>
              <a:rPr lang="en-US" dirty="0" smtClean="0"/>
              <a:t>The </a:t>
            </a:r>
            <a:r>
              <a:rPr lang="en-US" dirty="0"/>
              <a:t>scheduling rules are such that </a:t>
            </a:r>
            <a:r>
              <a:rPr lang="en-US" i="1" dirty="0"/>
              <a:t>H </a:t>
            </a:r>
            <a:r>
              <a:rPr lang="en-US" dirty="0"/>
              <a:t>is run whenever it is in </a:t>
            </a:r>
            <a:r>
              <a:rPr lang="en-US" dirty="0" smtClean="0"/>
              <a:t>ready state</a:t>
            </a:r>
            <a:r>
              <a:rPr lang="en-US" dirty="0"/>
              <a:t>. At a certain moment, with </a:t>
            </a:r>
            <a:r>
              <a:rPr lang="en-US" i="1" dirty="0"/>
              <a:t>L </a:t>
            </a:r>
            <a:r>
              <a:rPr lang="en-US" dirty="0"/>
              <a:t>in its critical region, </a:t>
            </a:r>
            <a:r>
              <a:rPr lang="en-US" i="1" dirty="0"/>
              <a:t>H </a:t>
            </a:r>
            <a:r>
              <a:rPr lang="en-US" dirty="0"/>
              <a:t>becomes ready to </a:t>
            </a:r>
            <a:r>
              <a:rPr lang="en-US" dirty="0" smtClean="0"/>
              <a:t>run (e.g</a:t>
            </a:r>
            <a:r>
              <a:rPr lang="en-US" dirty="0"/>
              <a:t>., an I/O operation completes). </a:t>
            </a:r>
            <a:r>
              <a:rPr lang="en-US" i="1" dirty="0"/>
              <a:t>H </a:t>
            </a:r>
            <a:r>
              <a:rPr lang="en-US" dirty="0"/>
              <a:t>now begins busy waiting, but since </a:t>
            </a:r>
            <a:r>
              <a:rPr lang="en-US" i="1" dirty="0"/>
              <a:t>L </a:t>
            </a:r>
            <a:r>
              <a:rPr lang="en-US" dirty="0"/>
              <a:t>is </a:t>
            </a:r>
            <a:r>
              <a:rPr lang="en-US" dirty="0" smtClean="0"/>
              <a:t>never scheduled </a:t>
            </a:r>
            <a:r>
              <a:rPr lang="en-US" dirty="0"/>
              <a:t>while </a:t>
            </a:r>
            <a:r>
              <a:rPr lang="en-US" i="1" dirty="0"/>
              <a:t>H </a:t>
            </a:r>
            <a:r>
              <a:rPr lang="en-US" dirty="0"/>
              <a:t>is running, </a:t>
            </a:r>
            <a:r>
              <a:rPr lang="en-US" i="1" dirty="0"/>
              <a:t>L </a:t>
            </a:r>
            <a:r>
              <a:rPr lang="en-US" dirty="0"/>
              <a:t>never gets the chance to leave its critical region, </a:t>
            </a:r>
            <a:r>
              <a:rPr lang="en-US" dirty="0" smtClean="0"/>
              <a:t>so </a:t>
            </a:r>
            <a:r>
              <a:rPr lang="en-US" i="1" dirty="0" smtClean="0"/>
              <a:t>H </a:t>
            </a:r>
            <a:r>
              <a:rPr lang="en-US" dirty="0"/>
              <a:t>loops forever. This situation is sometimes referred to as the </a:t>
            </a:r>
            <a:r>
              <a:rPr lang="en-US" b="1" dirty="0"/>
              <a:t>priority </a:t>
            </a:r>
            <a:r>
              <a:rPr lang="en-US" b="1" dirty="0" smtClean="0"/>
              <a:t>inversion problem</a:t>
            </a:r>
            <a:r>
              <a:rPr lang="en-US" dirty="0" smtClean="0"/>
              <a:t>.</a:t>
            </a:r>
          </a:p>
          <a:p>
            <a:pPr marL="0" indent="0">
              <a:buNone/>
            </a:pPr>
            <a:r>
              <a:rPr lang="en-US" dirty="0" smtClean="0"/>
              <a:t>This can be solved by putting process in block state when it cannot enter critical section. Let assume that system call sleep and wakeup available</a:t>
            </a:r>
            <a:endParaRPr lang="en-US" dirty="0"/>
          </a:p>
        </p:txBody>
      </p:sp>
    </p:spTree>
    <p:extLst>
      <p:ext uri="{BB962C8B-B14F-4D97-AF65-F5344CB8AC3E}">
        <p14:creationId xmlns:p14="http://schemas.microsoft.com/office/powerpoint/2010/main" val="5835403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Producer consumer problem</a:t>
            </a:r>
            <a:endParaRPr lang="en-US" dirty="0"/>
          </a:p>
        </p:txBody>
      </p:sp>
      <p:sp>
        <p:nvSpPr>
          <p:cNvPr id="3" name="Content Placeholder 2"/>
          <p:cNvSpPr>
            <a:spLocks noGrp="1"/>
          </p:cNvSpPr>
          <p:nvPr>
            <p:ph idx="1"/>
          </p:nvPr>
        </p:nvSpPr>
        <p:spPr/>
        <p:txBody>
          <a:bodyPr/>
          <a:lstStyle/>
          <a:p>
            <a:r>
              <a:rPr lang="en-US" dirty="0" smtClean="0"/>
              <a:t>It is also known as bounded buffer problem</a:t>
            </a:r>
          </a:p>
          <a:p>
            <a:r>
              <a:rPr lang="en-US" dirty="0" smtClean="0"/>
              <a:t>Two process share a common fixed size buffer</a:t>
            </a:r>
            <a:endParaRPr lang="en-US" dirty="0"/>
          </a:p>
        </p:txBody>
      </p:sp>
    </p:spTree>
    <p:extLst>
      <p:ext uri="{BB962C8B-B14F-4D97-AF65-F5344CB8AC3E}">
        <p14:creationId xmlns:p14="http://schemas.microsoft.com/office/powerpoint/2010/main" val="624467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8267" y="462844"/>
            <a:ext cx="9866489" cy="2585323"/>
          </a:xfrm>
          <a:prstGeom prst="rect">
            <a:avLst/>
          </a:prstGeom>
          <a:noFill/>
        </p:spPr>
        <p:txBody>
          <a:bodyPr wrap="square" rtlCol="0">
            <a:spAutoFit/>
          </a:bodyPr>
          <a:lstStyle/>
          <a:p>
            <a:r>
              <a:rPr lang="en-US" b="1" dirty="0" smtClean="0"/>
              <a:t>Process and Program</a:t>
            </a:r>
          </a:p>
          <a:p>
            <a:r>
              <a:rPr lang="en-US" dirty="0" smtClean="0"/>
              <a:t>Recipe of making cake is program ( an algorithm expressed in some suitable notation), the person is CPU and the cake ingredients are the input data</a:t>
            </a:r>
          </a:p>
          <a:p>
            <a:r>
              <a:rPr lang="en-US" dirty="0" smtClean="0"/>
              <a:t>The process is the activity consisting of baker reading the recipe, fetching the ingredients and baking the cake</a:t>
            </a:r>
          </a:p>
          <a:p>
            <a:r>
              <a:rPr lang="en-US" dirty="0" smtClean="0"/>
              <a:t>Now image that his son comes running and saying that he has </a:t>
            </a:r>
            <a:r>
              <a:rPr lang="en-US" dirty="0"/>
              <a:t>b</a:t>
            </a:r>
            <a:r>
              <a:rPr lang="en-US" dirty="0" smtClean="0"/>
              <a:t>een hurt by a bee. He records where he was(the state of the current process)</a:t>
            </a:r>
          </a:p>
          <a:p>
            <a:r>
              <a:rPr lang="en-US" dirty="0" smtClean="0"/>
              <a:t>Process is an activity of some kind. It has a program, input, output and a state</a:t>
            </a:r>
          </a:p>
          <a:p>
            <a:endParaRPr lang="en-US" dirty="0"/>
          </a:p>
        </p:txBody>
      </p:sp>
    </p:spTree>
    <p:extLst>
      <p:ext uri="{BB962C8B-B14F-4D97-AF65-F5344CB8AC3E}">
        <p14:creationId xmlns:p14="http://schemas.microsoft.com/office/powerpoint/2010/main" val="19605387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867" y="-155921"/>
            <a:ext cx="11760200" cy="6863417"/>
          </a:xfrm>
          <a:prstGeom prst="rect">
            <a:avLst/>
          </a:prstGeom>
        </p:spPr>
        <p:txBody>
          <a:bodyPr wrap="square">
            <a:spAutoFit/>
          </a:bodyPr>
          <a:lstStyle/>
          <a:p>
            <a:r>
              <a:rPr lang="en-US" dirty="0">
                <a:latin typeface="Helvetica" panose="020B0604020202020204" pitchFamily="34" charset="0"/>
              </a:rPr>
              <a:t>#define N 100 /</a:t>
            </a:r>
            <a:r>
              <a:rPr lang="en-US" sz="3200" dirty="0">
                <a:latin typeface="Helvetica" panose="020B0604020202020204" pitchFamily="34" charset="0"/>
              </a:rPr>
              <a:t>* </a:t>
            </a:r>
            <a:r>
              <a:rPr lang="en-US" dirty="0">
                <a:latin typeface="Helvetica" panose="020B0604020202020204" pitchFamily="34" charset="0"/>
              </a:rPr>
              <a:t>number of slots in the buffer </a:t>
            </a:r>
            <a:r>
              <a:rPr lang="en-US" sz="3200" dirty="0">
                <a:latin typeface="Helvetica" panose="020B0604020202020204" pitchFamily="34" charset="0"/>
              </a:rPr>
              <a:t>*</a:t>
            </a:r>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count = 0; /</a:t>
            </a:r>
            <a:r>
              <a:rPr lang="en-US" sz="3200" dirty="0">
                <a:latin typeface="Helvetica" panose="020B0604020202020204" pitchFamily="34" charset="0"/>
              </a:rPr>
              <a:t>* </a:t>
            </a:r>
            <a:r>
              <a:rPr lang="en-US" dirty="0">
                <a:latin typeface="Helvetica" panose="020B0604020202020204" pitchFamily="34" charset="0"/>
              </a:rPr>
              <a:t>number of items in the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void producer(void)</a:t>
            </a: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item;</a:t>
            </a:r>
          </a:p>
          <a:p>
            <a:r>
              <a:rPr lang="en-US" dirty="0">
                <a:latin typeface="Helvetica" panose="020B0604020202020204" pitchFamily="34" charset="0"/>
              </a:rPr>
              <a:t>while (TRUE) { </a:t>
            </a:r>
            <a:r>
              <a:rPr lang="en-US" dirty="0" smtClean="0">
                <a:latin typeface="Helvetica" panose="020B0604020202020204" pitchFamily="34" charset="0"/>
              </a:rPr>
              <a:t>item </a:t>
            </a:r>
            <a:r>
              <a:rPr lang="en-US" dirty="0">
                <a:latin typeface="Helvetica" panose="020B0604020202020204" pitchFamily="34" charset="0"/>
              </a:rPr>
              <a:t>= produce item( ); </a:t>
            </a:r>
          </a:p>
          <a:p>
            <a:r>
              <a:rPr lang="en-US" dirty="0">
                <a:latin typeface="Helvetica" panose="020B0604020202020204" pitchFamily="34" charset="0"/>
              </a:rPr>
              <a:t>if (count == N) sleep( ); /</a:t>
            </a:r>
            <a:r>
              <a:rPr lang="en-US" sz="3200" dirty="0">
                <a:latin typeface="Helvetica" panose="020B0604020202020204" pitchFamily="34" charset="0"/>
              </a:rPr>
              <a:t>* </a:t>
            </a:r>
            <a:r>
              <a:rPr lang="en-US" dirty="0">
                <a:latin typeface="Helvetica" panose="020B0604020202020204" pitchFamily="34" charset="0"/>
              </a:rPr>
              <a:t>if buffer is full, go to sleep </a:t>
            </a:r>
            <a:r>
              <a:rPr lang="en-US" sz="3200" dirty="0">
                <a:latin typeface="Helvetica" panose="020B0604020202020204" pitchFamily="34" charset="0"/>
              </a:rPr>
              <a:t>*</a:t>
            </a:r>
            <a:r>
              <a:rPr lang="en-US" dirty="0">
                <a:latin typeface="Helvetica" panose="020B0604020202020204" pitchFamily="34" charset="0"/>
              </a:rPr>
              <a:t>/</a:t>
            </a:r>
          </a:p>
          <a:p>
            <a:r>
              <a:rPr lang="en-US" dirty="0" err="1">
                <a:latin typeface="Helvetica" panose="020B0604020202020204" pitchFamily="34" charset="0"/>
              </a:rPr>
              <a:t>inser</a:t>
            </a:r>
            <a:r>
              <a:rPr lang="en-US" dirty="0">
                <a:latin typeface="Helvetica" panose="020B0604020202020204" pitchFamily="34" charset="0"/>
              </a:rPr>
              <a:t> t item(item); </a:t>
            </a:r>
            <a:r>
              <a:rPr lang="en-US" dirty="0" smtClean="0">
                <a:latin typeface="Helvetica" panose="020B0604020202020204" pitchFamily="34" charset="0"/>
              </a:rPr>
              <a:t>count </a:t>
            </a:r>
            <a:r>
              <a:rPr lang="en-US" dirty="0">
                <a:latin typeface="Helvetica" panose="020B0604020202020204" pitchFamily="34" charset="0"/>
              </a:rPr>
              <a:t>= count + 1; /</a:t>
            </a:r>
            <a:r>
              <a:rPr lang="en-US" sz="3200" dirty="0">
                <a:latin typeface="Helvetica" panose="020B0604020202020204" pitchFamily="34" charset="0"/>
              </a:rPr>
              <a:t>* </a:t>
            </a:r>
            <a:r>
              <a:rPr lang="en-US" dirty="0">
                <a:latin typeface="Helvetica" panose="020B0604020202020204" pitchFamily="34" charset="0"/>
              </a:rPr>
              <a:t>increment count of items in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if (count == 1) wakeup(consumer); /</a:t>
            </a:r>
            <a:r>
              <a:rPr lang="en-US" sz="3200" dirty="0">
                <a:latin typeface="Helvetica" panose="020B0604020202020204" pitchFamily="34" charset="0"/>
              </a:rPr>
              <a:t>* </a:t>
            </a:r>
            <a:r>
              <a:rPr lang="en-US" dirty="0">
                <a:latin typeface="Helvetica" panose="020B0604020202020204" pitchFamily="34" charset="0"/>
              </a:rPr>
              <a:t>was buffer empty?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a:t>
            </a:r>
          </a:p>
          <a:p>
            <a:r>
              <a:rPr lang="en-US" dirty="0">
                <a:latin typeface="Helvetica" panose="020B0604020202020204" pitchFamily="34" charset="0"/>
              </a:rPr>
              <a:t>}</a:t>
            </a:r>
          </a:p>
          <a:p>
            <a:r>
              <a:rPr lang="en-US" dirty="0">
                <a:latin typeface="Helvetica" panose="020B0604020202020204" pitchFamily="34" charset="0"/>
              </a:rPr>
              <a:t>void consumer(void)</a:t>
            </a: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item;</a:t>
            </a:r>
          </a:p>
          <a:p>
            <a:r>
              <a:rPr lang="en-US" dirty="0">
                <a:latin typeface="Helvetica" panose="020B0604020202020204" pitchFamily="34" charset="0"/>
              </a:rPr>
              <a:t>while (TRUE) { </a:t>
            </a:r>
          </a:p>
          <a:p>
            <a:r>
              <a:rPr lang="en-US" dirty="0">
                <a:latin typeface="Helvetica" panose="020B0604020202020204" pitchFamily="34" charset="0"/>
              </a:rPr>
              <a:t>if (count == 0) sleep( ); /</a:t>
            </a:r>
            <a:r>
              <a:rPr lang="en-US" sz="3200" dirty="0">
                <a:latin typeface="Helvetica" panose="020B0604020202020204" pitchFamily="34" charset="0"/>
              </a:rPr>
              <a:t>* </a:t>
            </a:r>
            <a:r>
              <a:rPr lang="en-US" dirty="0">
                <a:latin typeface="Helvetica" panose="020B0604020202020204" pitchFamily="34" charset="0"/>
              </a:rPr>
              <a:t>if buffer is empty, got to sleep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item = remove item( ); </a:t>
            </a:r>
            <a:r>
              <a:rPr lang="en-US" dirty="0" smtClean="0">
                <a:latin typeface="Helvetica" panose="020B0604020202020204" pitchFamily="34" charset="0"/>
              </a:rPr>
              <a:t>count </a:t>
            </a:r>
            <a:r>
              <a:rPr lang="en-US" dirty="0">
                <a:latin typeface="Helvetica" panose="020B0604020202020204" pitchFamily="34" charset="0"/>
              </a:rPr>
              <a:t>= count </a:t>
            </a:r>
            <a:r>
              <a:rPr lang="en-US" dirty="0">
                <a:latin typeface="Symbol" panose="05050102010706020507" pitchFamily="18" charset="2"/>
              </a:rPr>
              <a:t>−</a:t>
            </a:r>
            <a:r>
              <a:rPr lang="en-US" dirty="0">
                <a:latin typeface="Helvetica" panose="020B0604020202020204" pitchFamily="34" charset="0"/>
              </a:rPr>
              <a:t>1; /</a:t>
            </a:r>
            <a:r>
              <a:rPr lang="en-US" sz="3200" dirty="0">
                <a:latin typeface="Helvetica" panose="020B0604020202020204" pitchFamily="34" charset="0"/>
              </a:rPr>
              <a:t>* </a:t>
            </a:r>
            <a:r>
              <a:rPr lang="en-US" dirty="0">
                <a:latin typeface="Helvetica" panose="020B0604020202020204" pitchFamily="34" charset="0"/>
              </a:rPr>
              <a:t>decrement count of items in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if (count == N </a:t>
            </a:r>
            <a:r>
              <a:rPr lang="en-US" dirty="0">
                <a:latin typeface="Symbol" panose="05050102010706020507" pitchFamily="18" charset="2"/>
              </a:rPr>
              <a:t>-</a:t>
            </a:r>
            <a:r>
              <a:rPr lang="en-US" dirty="0" smtClean="0">
                <a:latin typeface="Symbol" panose="05050102010706020507" pitchFamily="18" charset="2"/>
              </a:rPr>
              <a:t> </a:t>
            </a:r>
            <a:r>
              <a:rPr lang="en-US" dirty="0">
                <a:latin typeface="Helvetica" panose="020B0604020202020204" pitchFamily="34" charset="0"/>
              </a:rPr>
              <a:t>1) wakeup(producer); </a:t>
            </a:r>
          </a:p>
          <a:p>
            <a:r>
              <a:rPr lang="pt-BR" dirty="0">
                <a:latin typeface="Helvetica" panose="020B0604020202020204" pitchFamily="34" charset="0"/>
              </a:rPr>
              <a:t>consume item(item</a:t>
            </a:r>
            <a:r>
              <a:rPr lang="pt-BR" dirty="0" smtClean="0">
                <a:latin typeface="Helvetica" panose="020B0604020202020204" pitchFamily="34" charset="0"/>
              </a:rPr>
              <a:t>);</a:t>
            </a:r>
            <a:r>
              <a:rPr lang="en-US" dirty="0" smtClean="0">
                <a:latin typeface="Helvetica" panose="020B0604020202020204" pitchFamily="34" charset="0"/>
              </a:rPr>
              <a:t>}}</a:t>
            </a:r>
            <a:endParaRPr lang="en-US" dirty="0"/>
          </a:p>
        </p:txBody>
      </p:sp>
    </p:spTree>
    <p:extLst>
      <p:ext uri="{BB962C8B-B14F-4D97-AF65-F5344CB8AC3E}">
        <p14:creationId xmlns:p14="http://schemas.microsoft.com/office/powerpoint/2010/main" val="699987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864144" cy="523517"/>
          </a:xfrm>
        </p:spPr>
        <p:txBody>
          <a:bodyPr>
            <a:normAutofit fontScale="90000"/>
          </a:bodyPr>
          <a:lstStyle/>
          <a:p>
            <a:r>
              <a:rPr lang="en-US" dirty="0" smtClean="0"/>
              <a:t>Producer consumer problem</a:t>
            </a:r>
            <a:endParaRPr lang="en-US" dirty="0"/>
          </a:p>
        </p:txBody>
      </p:sp>
      <p:sp>
        <p:nvSpPr>
          <p:cNvPr id="3" name="Content Placeholder 2"/>
          <p:cNvSpPr>
            <a:spLocks noGrp="1"/>
          </p:cNvSpPr>
          <p:nvPr>
            <p:ph idx="1"/>
          </p:nvPr>
        </p:nvSpPr>
        <p:spPr>
          <a:xfrm>
            <a:off x="348803" y="888642"/>
            <a:ext cx="10515600" cy="4351338"/>
          </a:xfrm>
        </p:spPr>
        <p:txBody>
          <a:bodyPr>
            <a:normAutofit fontScale="77500" lnSpcReduction="20000"/>
          </a:bodyPr>
          <a:lstStyle/>
          <a:p>
            <a:r>
              <a:rPr lang="en-US" dirty="0"/>
              <a:t>The buffer is empty and the consumer has just read </a:t>
            </a:r>
            <a:r>
              <a:rPr lang="en-US" i="1" dirty="0"/>
              <a:t>count </a:t>
            </a:r>
            <a:r>
              <a:rPr lang="en-US" dirty="0"/>
              <a:t>to see if it is 0. At </a:t>
            </a:r>
            <a:r>
              <a:rPr lang="en-US" dirty="0" smtClean="0"/>
              <a:t>that </a:t>
            </a:r>
            <a:r>
              <a:rPr lang="en-US" dirty="0"/>
              <a:t>instant, the scheduler decides to stop running the consumer temporarily and </a:t>
            </a:r>
            <a:r>
              <a:rPr lang="en-US" dirty="0" smtClean="0"/>
              <a:t>start running </a:t>
            </a:r>
            <a:r>
              <a:rPr lang="en-US" dirty="0"/>
              <a:t>the producer. </a:t>
            </a:r>
            <a:endParaRPr lang="en-US" dirty="0" smtClean="0"/>
          </a:p>
          <a:p>
            <a:r>
              <a:rPr lang="en-US" dirty="0" smtClean="0"/>
              <a:t>The </a:t>
            </a:r>
            <a:r>
              <a:rPr lang="en-US" dirty="0"/>
              <a:t>producer inserts an item in the buffer, increments </a:t>
            </a:r>
            <a:r>
              <a:rPr lang="en-US" i="1" dirty="0" smtClean="0"/>
              <a:t>count</a:t>
            </a:r>
            <a:r>
              <a:rPr lang="en-US" dirty="0" smtClean="0"/>
              <a:t>, and </a:t>
            </a:r>
            <a:r>
              <a:rPr lang="en-US" dirty="0"/>
              <a:t>notices that it is </a:t>
            </a:r>
            <a:r>
              <a:rPr lang="en-US" dirty="0" smtClean="0"/>
              <a:t>now </a:t>
            </a:r>
            <a:r>
              <a:rPr lang="en-US" dirty="0"/>
              <a:t>1. Reasoning that </a:t>
            </a:r>
            <a:r>
              <a:rPr lang="en-US" i="1" dirty="0"/>
              <a:t>count </a:t>
            </a:r>
            <a:r>
              <a:rPr lang="en-US" dirty="0"/>
              <a:t>was just 0, and thus the </a:t>
            </a:r>
            <a:r>
              <a:rPr lang="en-US" dirty="0" smtClean="0"/>
              <a:t>consumer must </a:t>
            </a:r>
            <a:r>
              <a:rPr lang="en-US" dirty="0"/>
              <a:t>be sleeping, the producer calls </a:t>
            </a:r>
            <a:r>
              <a:rPr lang="en-US" i="1" dirty="0"/>
              <a:t>wakeup </a:t>
            </a:r>
            <a:r>
              <a:rPr lang="en-US" dirty="0"/>
              <a:t>to wake the consumer up.</a:t>
            </a:r>
          </a:p>
          <a:p>
            <a:r>
              <a:rPr lang="en-US" dirty="0"/>
              <a:t>Unfortunately, the consumer is not yet logically asleep, so the wakeup signal </a:t>
            </a:r>
            <a:r>
              <a:rPr lang="en-US" dirty="0" smtClean="0"/>
              <a:t>is lost</a:t>
            </a:r>
            <a:r>
              <a:rPr lang="en-US" dirty="0"/>
              <a:t>. When the consumer next runs, it will test the value of </a:t>
            </a:r>
            <a:r>
              <a:rPr lang="en-US" i="1" dirty="0"/>
              <a:t>count </a:t>
            </a:r>
            <a:r>
              <a:rPr lang="en-US" dirty="0"/>
              <a:t>it previously </a:t>
            </a:r>
            <a:r>
              <a:rPr lang="en-US" dirty="0" smtClean="0"/>
              <a:t>read, find </a:t>
            </a:r>
            <a:r>
              <a:rPr lang="en-US" dirty="0"/>
              <a:t>it to be 0, and go to sleep</a:t>
            </a:r>
            <a:r>
              <a:rPr lang="en-US" dirty="0" smtClean="0"/>
              <a:t>.</a:t>
            </a:r>
          </a:p>
          <a:p>
            <a:r>
              <a:rPr lang="en-US" dirty="0" smtClean="0"/>
              <a:t> </a:t>
            </a:r>
            <a:r>
              <a:rPr lang="en-US" dirty="0"/>
              <a:t>Sooner or later the producer will fill up the </a:t>
            </a:r>
            <a:r>
              <a:rPr lang="en-US" dirty="0" smtClean="0"/>
              <a:t>buffer and </a:t>
            </a:r>
            <a:r>
              <a:rPr lang="en-US" dirty="0"/>
              <a:t>also go to sleep. Both will sleep forever</a:t>
            </a:r>
            <a:r>
              <a:rPr lang="en-US" dirty="0" smtClean="0"/>
              <a:t>.</a:t>
            </a:r>
          </a:p>
          <a:p>
            <a:r>
              <a:rPr lang="en-US" dirty="0" smtClean="0"/>
              <a:t>Simple solution is wakeup waiting bit : </a:t>
            </a:r>
            <a:r>
              <a:rPr lang="en-US" dirty="0"/>
              <a:t>When a wakeup </a:t>
            </a:r>
            <a:r>
              <a:rPr lang="en-US" dirty="0" smtClean="0"/>
              <a:t>is sent </a:t>
            </a:r>
            <a:r>
              <a:rPr lang="en-US" dirty="0"/>
              <a:t>to a process that is still awake, this bit is set. Later, when the process tries </a:t>
            </a:r>
            <a:r>
              <a:rPr lang="en-US" dirty="0" smtClean="0"/>
              <a:t>to go </a:t>
            </a:r>
            <a:r>
              <a:rPr lang="en-US" dirty="0"/>
              <a:t>to sleep, if the wakeup waiting bit is on, it will be turned off, but the </a:t>
            </a:r>
            <a:r>
              <a:rPr lang="en-US" dirty="0" smtClean="0"/>
              <a:t>process will </a:t>
            </a:r>
            <a:r>
              <a:rPr lang="en-US" dirty="0"/>
              <a:t>stay awake. The wakeup waiting bit is a piggy bank for storing wakeup signals. </a:t>
            </a:r>
          </a:p>
        </p:txBody>
      </p:sp>
    </p:spTree>
    <p:extLst>
      <p:ext uri="{BB962C8B-B14F-4D97-AF65-F5344CB8AC3E}">
        <p14:creationId xmlns:p14="http://schemas.microsoft.com/office/powerpoint/2010/main" val="27073213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Mutual exclusion</a:t>
            </a:r>
            <a:endParaRPr lang="en-US" dirty="0"/>
          </a:p>
        </p:txBody>
      </p:sp>
      <p:sp>
        <p:nvSpPr>
          <p:cNvPr id="3" name="Content Placeholder 2"/>
          <p:cNvSpPr>
            <a:spLocks noGrp="1"/>
          </p:cNvSpPr>
          <p:nvPr>
            <p:ph idx="1"/>
          </p:nvPr>
        </p:nvSpPr>
        <p:spPr/>
        <p:txBody>
          <a:bodyPr>
            <a:normAutofit/>
          </a:bodyPr>
          <a:lstStyle/>
          <a:p>
            <a:pPr marL="0" indent="0">
              <a:buNone/>
            </a:pPr>
            <a:r>
              <a:rPr lang="en-US" b="1" dirty="0" smtClean="0"/>
              <a:t>Semaphore</a:t>
            </a:r>
          </a:p>
          <a:p>
            <a:pPr marL="0" indent="0">
              <a:buNone/>
            </a:pPr>
            <a:r>
              <a:rPr lang="en-US" sz="2000" dirty="0" smtClean="0"/>
              <a:t>Dijkstra suggested using an integer  variable to count the number of wakeups saved for future use</a:t>
            </a:r>
          </a:p>
          <a:p>
            <a:pPr marL="0" indent="0">
              <a:buNone/>
            </a:pPr>
            <a:r>
              <a:rPr lang="en-US" sz="2000" dirty="0" smtClean="0"/>
              <a:t>A new variable called a semaphore which is kernel variable. Semaphore could have value 0 indicating no wakeups were saved or some positive value if one or more wakeups were pending</a:t>
            </a:r>
          </a:p>
          <a:p>
            <a:pPr marL="0" indent="0">
              <a:buNone/>
            </a:pPr>
            <a:r>
              <a:rPr lang="en-US" sz="2000" dirty="0" smtClean="0"/>
              <a:t>He has also proposed two operations down and up</a:t>
            </a:r>
          </a:p>
          <a:p>
            <a:pPr marL="0" indent="0">
              <a:buNone/>
            </a:pPr>
            <a:r>
              <a:rPr lang="en-US" sz="2000" dirty="0" smtClean="0"/>
              <a:t>Down : check value of semaphore if it is zero process is put to sleep</a:t>
            </a:r>
          </a:p>
          <a:p>
            <a:pPr marL="0" indent="0">
              <a:buNone/>
            </a:pPr>
            <a:r>
              <a:rPr lang="en-US" sz="2000" dirty="0" smtClean="0"/>
              <a:t>Otherwise decrement it and continue. All done as single indivisible atomic action.</a:t>
            </a:r>
          </a:p>
          <a:p>
            <a:pPr marL="0" indent="0">
              <a:buNone/>
            </a:pPr>
            <a:r>
              <a:rPr lang="en-US" sz="2000" dirty="0" smtClean="0"/>
              <a:t>Up : increment the value of semaphore, and wakeup one of the process sleeping on that semaphore</a:t>
            </a:r>
          </a:p>
          <a:p>
            <a:pPr marL="0" indent="0">
              <a:buNone/>
            </a:pPr>
            <a:r>
              <a:rPr lang="en-US" sz="2000" dirty="0" smtClean="0"/>
              <a:t>Again incrementing and waking one process is also indivisible operation</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82103297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07999" y="0"/>
            <a:ext cx="10938933" cy="6894195"/>
          </a:xfrm>
          <a:prstGeom prst="rect">
            <a:avLst/>
          </a:prstGeom>
        </p:spPr>
        <p:txBody>
          <a:bodyPr wrap="square">
            <a:spAutoFit/>
          </a:bodyPr>
          <a:lstStyle/>
          <a:p>
            <a:r>
              <a:rPr lang="en-US" dirty="0">
                <a:latin typeface="Helvetica" panose="020B0604020202020204" pitchFamily="34" charset="0"/>
              </a:rPr>
              <a:t>#define N 100 /</a:t>
            </a:r>
            <a:r>
              <a:rPr lang="en-US" sz="3200" dirty="0">
                <a:latin typeface="Helvetica" panose="020B0604020202020204" pitchFamily="34" charset="0"/>
              </a:rPr>
              <a:t>* </a:t>
            </a:r>
            <a:r>
              <a:rPr lang="en-US" dirty="0">
                <a:latin typeface="Helvetica" panose="020B0604020202020204" pitchFamily="34" charset="0"/>
              </a:rPr>
              <a:t>number of slots in the buffer </a:t>
            </a:r>
            <a:r>
              <a:rPr lang="en-US" sz="3200" dirty="0">
                <a:latin typeface="Helvetica" panose="020B0604020202020204" pitchFamily="34" charset="0"/>
              </a:rPr>
              <a:t>*</a:t>
            </a:r>
            <a:r>
              <a:rPr lang="en-US" dirty="0">
                <a:latin typeface="Helvetica" panose="020B0604020202020204" pitchFamily="34" charset="0"/>
              </a:rPr>
              <a:t>/</a:t>
            </a:r>
          </a:p>
          <a:p>
            <a:r>
              <a:rPr lang="en-US" dirty="0" err="1">
                <a:latin typeface="Helvetica" panose="020B0604020202020204" pitchFamily="34" charset="0"/>
              </a:rPr>
              <a:t>typedef</a:t>
            </a:r>
            <a:r>
              <a:rPr lang="en-US" dirty="0">
                <a:latin typeface="Helvetica" panose="020B0604020202020204" pitchFamily="34" charset="0"/>
              </a:rPr>
              <a:t> </a:t>
            </a:r>
            <a:r>
              <a:rPr lang="en-US" dirty="0" err="1">
                <a:latin typeface="Helvetica" panose="020B0604020202020204" pitchFamily="34" charset="0"/>
              </a:rPr>
              <a:t>int</a:t>
            </a:r>
            <a:r>
              <a:rPr lang="en-US" dirty="0">
                <a:latin typeface="Helvetica" panose="020B0604020202020204" pitchFamily="34" charset="0"/>
              </a:rPr>
              <a:t> semaphore; /</a:t>
            </a:r>
            <a:r>
              <a:rPr lang="en-US" sz="3200" dirty="0">
                <a:latin typeface="Helvetica" panose="020B0604020202020204" pitchFamily="34" charset="0"/>
              </a:rPr>
              <a:t>* </a:t>
            </a:r>
            <a:r>
              <a:rPr lang="en-US" dirty="0">
                <a:latin typeface="Helvetica" panose="020B0604020202020204" pitchFamily="34" charset="0"/>
              </a:rPr>
              <a:t>semaphores are a special kind of </a:t>
            </a:r>
            <a:r>
              <a:rPr lang="en-US" dirty="0" err="1">
                <a:latin typeface="Helvetica" panose="020B0604020202020204" pitchFamily="34" charset="0"/>
              </a:rPr>
              <a:t>int</a:t>
            </a:r>
            <a:r>
              <a:rPr lang="en-US" dirty="0">
                <a:latin typeface="Helvetica" panose="020B0604020202020204" pitchFamily="34" charset="0"/>
              </a:rPr>
              <a:t>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semaphore </a:t>
            </a:r>
            <a:r>
              <a:rPr lang="en-US" dirty="0" smtClean="0">
                <a:latin typeface="Helvetica" panose="020B0604020202020204" pitchFamily="34" charset="0"/>
              </a:rPr>
              <a:t>s </a:t>
            </a:r>
            <a:r>
              <a:rPr lang="en-US" dirty="0">
                <a:latin typeface="Helvetica" panose="020B0604020202020204" pitchFamily="34" charset="0"/>
              </a:rPr>
              <a:t>= 1; /</a:t>
            </a:r>
            <a:r>
              <a:rPr lang="en-US" sz="3200" dirty="0">
                <a:latin typeface="Helvetica" panose="020B0604020202020204" pitchFamily="34" charset="0"/>
              </a:rPr>
              <a:t>* </a:t>
            </a:r>
            <a:r>
              <a:rPr lang="en-US" dirty="0">
                <a:latin typeface="Helvetica" panose="020B0604020202020204" pitchFamily="34" charset="0"/>
              </a:rPr>
              <a:t>controls access to critical region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semaphore empty = N; /</a:t>
            </a:r>
            <a:r>
              <a:rPr lang="en-US" sz="3200" dirty="0">
                <a:latin typeface="Helvetica" panose="020B0604020202020204" pitchFamily="34" charset="0"/>
              </a:rPr>
              <a:t>* </a:t>
            </a:r>
            <a:r>
              <a:rPr lang="en-US" dirty="0">
                <a:latin typeface="Helvetica" panose="020B0604020202020204" pitchFamily="34" charset="0"/>
              </a:rPr>
              <a:t>counts empty buffer slots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semaphore full = 0; /</a:t>
            </a:r>
            <a:r>
              <a:rPr lang="en-US" sz="3200" dirty="0">
                <a:latin typeface="Helvetica" panose="020B0604020202020204" pitchFamily="34" charset="0"/>
              </a:rPr>
              <a:t>* </a:t>
            </a:r>
            <a:r>
              <a:rPr lang="en-US" dirty="0">
                <a:latin typeface="Helvetica" panose="020B0604020202020204" pitchFamily="34" charset="0"/>
              </a:rPr>
              <a:t>counts full buffer slots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void producer(void)</a:t>
            </a: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item;</a:t>
            </a:r>
          </a:p>
          <a:p>
            <a:r>
              <a:rPr lang="en-US" dirty="0">
                <a:latin typeface="Helvetica" panose="020B0604020202020204" pitchFamily="34" charset="0"/>
              </a:rPr>
              <a:t>while (TRUE) { </a:t>
            </a:r>
            <a:r>
              <a:rPr lang="en-US" dirty="0" smtClean="0">
                <a:latin typeface="Helvetica" panose="020B0604020202020204" pitchFamily="34" charset="0"/>
              </a:rPr>
              <a:t>item </a:t>
            </a:r>
            <a:r>
              <a:rPr lang="en-US" dirty="0">
                <a:latin typeface="Helvetica" panose="020B0604020202020204" pitchFamily="34" charset="0"/>
              </a:rPr>
              <a:t>= produce item( ); /</a:t>
            </a:r>
            <a:r>
              <a:rPr lang="en-US" sz="3200" dirty="0">
                <a:latin typeface="Helvetica" panose="020B0604020202020204" pitchFamily="34" charset="0"/>
              </a:rPr>
              <a:t>* </a:t>
            </a:r>
            <a:r>
              <a:rPr lang="en-US" dirty="0">
                <a:latin typeface="Helvetica" panose="020B0604020202020204" pitchFamily="34" charset="0"/>
              </a:rPr>
              <a:t>generate something to put in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down(&amp;empty</a:t>
            </a:r>
            <a:r>
              <a:rPr lang="en-US" dirty="0" smtClean="0">
                <a:latin typeface="Helvetica" panose="020B0604020202020204" pitchFamily="34" charset="0"/>
              </a:rPr>
              <a:t>);</a:t>
            </a:r>
            <a:endParaRPr lang="en-US" dirty="0">
              <a:latin typeface="Helvetica" panose="020B0604020202020204" pitchFamily="34" charset="0"/>
            </a:endParaRPr>
          </a:p>
          <a:p>
            <a:r>
              <a:rPr lang="en-US" dirty="0">
                <a:latin typeface="Helvetica" panose="020B0604020202020204" pitchFamily="34" charset="0"/>
              </a:rPr>
              <a:t>down</a:t>
            </a:r>
            <a:r>
              <a:rPr lang="en-US" dirty="0" smtClean="0">
                <a:latin typeface="Helvetica" panose="020B0604020202020204" pitchFamily="34" charset="0"/>
              </a:rPr>
              <a:t>(&amp;s); </a:t>
            </a:r>
            <a:r>
              <a:rPr lang="en-US" dirty="0">
                <a:latin typeface="Helvetica" panose="020B0604020202020204" pitchFamily="34" charset="0"/>
              </a:rPr>
              <a:t>/</a:t>
            </a:r>
            <a:r>
              <a:rPr lang="en-US" sz="3200" dirty="0">
                <a:latin typeface="Helvetica" panose="020B0604020202020204" pitchFamily="34" charset="0"/>
              </a:rPr>
              <a:t>* </a:t>
            </a:r>
            <a:r>
              <a:rPr lang="en-US" dirty="0">
                <a:latin typeface="Helvetica" panose="020B0604020202020204" pitchFamily="34" charset="0"/>
              </a:rPr>
              <a:t>enter critical region </a:t>
            </a:r>
            <a:r>
              <a:rPr lang="en-US" sz="3200" dirty="0">
                <a:latin typeface="Helvetica" panose="020B0604020202020204" pitchFamily="34" charset="0"/>
              </a:rPr>
              <a:t>*</a:t>
            </a:r>
            <a:r>
              <a:rPr lang="en-US" dirty="0">
                <a:latin typeface="Helvetica" panose="020B0604020202020204" pitchFamily="34" charset="0"/>
              </a:rPr>
              <a:t>/</a:t>
            </a:r>
          </a:p>
          <a:p>
            <a:r>
              <a:rPr lang="en-US" dirty="0" err="1">
                <a:latin typeface="Helvetica" panose="020B0604020202020204" pitchFamily="34" charset="0"/>
              </a:rPr>
              <a:t>inser</a:t>
            </a:r>
            <a:r>
              <a:rPr lang="en-US" dirty="0">
                <a:latin typeface="Helvetica" panose="020B0604020202020204" pitchFamily="34" charset="0"/>
              </a:rPr>
              <a:t> t item(item); /</a:t>
            </a:r>
            <a:r>
              <a:rPr lang="en-US" sz="3200" dirty="0">
                <a:latin typeface="Helvetica" panose="020B0604020202020204" pitchFamily="34" charset="0"/>
              </a:rPr>
              <a:t>* </a:t>
            </a:r>
            <a:r>
              <a:rPr lang="en-US" dirty="0">
                <a:latin typeface="Helvetica" panose="020B0604020202020204" pitchFamily="34" charset="0"/>
              </a:rPr>
              <a:t>put new item in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up</a:t>
            </a:r>
            <a:r>
              <a:rPr lang="en-US" dirty="0" smtClean="0">
                <a:latin typeface="Helvetica" panose="020B0604020202020204" pitchFamily="34" charset="0"/>
              </a:rPr>
              <a:t>(&amp;</a:t>
            </a:r>
            <a:r>
              <a:rPr lang="en-US" dirty="0">
                <a:latin typeface="Helvetica" panose="020B0604020202020204" pitchFamily="34" charset="0"/>
              </a:rPr>
              <a:t>s</a:t>
            </a:r>
            <a:r>
              <a:rPr lang="en-US" dirty="0" smtClean="0">
                <a:latin typeface="Helvetica" panose="020B0604020202020204" pitchFamily="34" charset="0"/>
              </a:rPr>
              <a:t>); </a:t>
            </a:r>
            <a:r>
              <a:rPr lang="en-US" dirty="0">
                <a:latin typeface="Helvetica" panose="020B0604020202020204" pitchFamily="34" charset="0"/>
              </a:rPr>
              <a:t>/</a:t>
            </a:r>
            <a:r>
              <a:rPr lang="en-US" sz="3200" dirty="0">
                <a:latin typeface="Helvetica" panose="020B0604020202020204" pitchFamily="34" charset="0"/>
              </a:rPr>
              <a:t>* </a:t>
            </a:r>
            <a:r>
              <a:rPr lang="en-US" dirty="0">
                <a:latin typeface="Helvetica" panose="020B0604020202020204" pitchFamily="34" charset="0"/>
              </a:rPr>
              <a:t>leave critical region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up(&amp;full); /</a:t>
            </a:r>
            <a:r>
              <a:rPr lang="en-US" sz="3200" dirty="0">
                <a:latin typeface="Helvetica" panose="020B0604020202020204" pitchFamily="34" charset="0"/>
              </a:rPr>
              <a:t>* </a:t>
            </a:r>
            <a:r>
              <a:rPr lang="en-US" dirty="0">
                <a:latin typeface="Helvetica" panose="020B0604020202020204" pitchFamily="34" charset="0"/>
              </a:rPr>
              <a:t>increment count of full slots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a:t>
            </a:r>
          </a:p>
          <a:p>
            <a:r>
              <a:rPr lang="en-US" dirty="0">
                <a:latin typeface="Helvetica" panose="020B0604020202020204" pitchFamily="34" charset="0"/>
              </a:rPr>
              <a:t>}</a:t>
            </a:r>
            <a:endParaRPr lang="en-US" dirty="0"/>
          </a:p>
        </p:txBody>
      </p:sp>
    </p:spTree>
    <p:extLst>
      <p:ext uri="{BB962C8B-B14F-4D97-AF65-F5344CB8AC3E}">
        <p14:creationId xmlns:p14="http://schemas.microsoft.com/office/powerpoint/2010/main" val="8045982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9289" y="424921"/>
            <a:ext cx="10747022" cy="5262979"/>
          </a:xfrm>
          <a:prstGeom prst="rect">
            <a:avLst/>
          </a:prstGeom>
        </p:spPr>
        <p:txBody>
          <a:bodyPr wrap="square">
            <a:spAutoFit/>
          </a:bodyPr>
          <a:lstStyle/>
          <a:p>
            <a:r>
              <a:rPr lang="en-US" dirty="0">
                <a:latin typeface="Helvetica" panose="020B0604020202020204" pitchFamily="34" charset="0"/>
              </a:rPr>
              <a:t>void </a:t>
            </a:r>
            <a:r>
              <a:rPr lang="en-US" dirty="0" smtClean="0">
                <a:latin typeface="Helvetica" panose="020B0604020202020204" pitchFamily="34" charset="0"/>
              </a:rPr>
              <a:t>consumer(void)</a:t>
            </a:r>
            <a:endParaRPr lang="en-US" dirty="0">
              <a:latin typeface="Helvetica" panose="020B0604020202020204" pitchFamily="34" charset="0"/>
            </a:endParaRPr>
          </a:p>
          <a:p>
            <a:r>
              <a:rPr lang="en-US" dirty="0">
                <a:latin typeface="Helvetica" panose="020B0604020202020204" pitchFamily="34" charset="0"/>
              </a:rPr>
              <a:t>{</a:t>
            </a:r>
          </a:p>
          <a:p>
            <a:r>
              <a:rPr lang="en-US" dirty="0" err="1">
                <a:latin typeface="Helvetica" panose="020B0604020202020204" pitchFamily="34" charset="0"/>
              </a:rPr>
              <a:t>int</a:t>
            </a:r>
            <a:r>
              <a:rPr lang="en-US" dirty="0">
                <a:latin typeface="Helvetica" panose="020B0604020202020204" pitchFamily="34" charset="0"/>
              </a:rPr>
              <a:t> item;</a:t>
            </a:r>
          </a:p>
          <a:p>
            <a:r>
              <a:rPr lang="en-US" dirty="0">
                <a:latin typeface="Helvetica" panose="020B0604020202020204" pitchFamily="34" charset="0"/>
              </a:rPr>
              <a:t>while (TRUE) { </a:t>
            </a:r>
          </a:p>
          <a:p>
            <a:r>
              <a:rPr lang="en-US" dirty="0">
                <a:latin typeface="Helvetica" panose="020B0604020202020204" pitchFamily="34" charset="0"/>
              </a:rPr>
              <a:t>down(&amp;full); /</a:t>
            </a:r>
            <a:r>
              <a:rPr lang="en-US" sz="3200" dirty="0">
                <a:latin typeface="Helvetica" panose="020B0604020202020204" pitchFamily="34" charset="0"/>
              </a:rPr>
              <a:t>* </a:t>
            </a:r>
            <a:r>
              <a:rPr lang="en-US" dirty="0">
                <a:latin typeface="Helvetica" panose="020B0604020202020204" pitchFamily="34" charset="0"/>
              </a:rPr>
              <a:t>decrement full count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down</a:t>
            </a:r>
            <a:r>
              <a:rPr lang="en-US" dirty="0" smtClean="0">
                <a:latin typeface="Helvetica" panose="020B0604020202020204" pitchFamily="34" charset="0"/>
              </a:rPr>
              <a:t>(&amp;s); </a:t>
            </a:r>
            <a:r>
              <a:rPr lang="en-US" dirty="0">
                <a:latin typeface="Helvetica" panose="020B0604020202020204" pitchFamily="34" charset="0"/>
              </a:rPr>
              <a:t>/</a:t>
            </a:r>
            <a:r>
              <a:rPr lang="en-US" sz="3200" dirty="0">
                <a:latin typeface="Helvetica" panose="020B0604020202020204" pitchFamily="34" charset="0"/>
              </a:rPr>
              <a:t>* </a:t>
            </a:r>
            <a:r>
              <a:rPr lang="en-US" dirty="0">
                <a:latin typeface="Helvetica" panose="020B0604020202020204" pitchFamily="34" charset="0"/>
              </a:rPr>
              <a:t>enter critical region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item = remove item( ); /</a:t>
            </a:r>
            <a:r>
              <a:rPr lang="en-US" sz="3200" dirty="0">
                <a:latin typeface="Helvetica" panose="020B0604020202020204" pitchFamily="34" charset="0"/>
              </a:rPr>
              <a:t>* </a:t>
            </a:r>
            <a:r>
              <a:rPr lang="en-US" dirty="0">
                <a:latin typeface="Helvetica" panose="020B0604020202020204" pitchFamily="34" charset="0"/>
              </a:rPr>
              <a:t>take item from buffer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up</a:t>
            </a:r>
            <a:r>
              <a:rPr lang="en-US" dirty="0" smtClean="0">
                <a:latin typeface="Helvetica" panose="020B0604020202020204" pitchFamily="34" charset="0"/>
              </a:rPr>
              <a:t>(&amp;</a:t>
            </a:r>
            <a:r>
              <a:rPr lang="en-US" dirty="0">
                <a:latin typeface="Helvetica" panose="020B0604020202020204" pitchFamily="34" charset="0"/>
              </a:rPr>
              <a:t>s</a:t>
            </a:r>
            <a:r>
              <a:rPr lang="en-US" dirty="0" smtClean="0">
                <a:latin typeface="Helvetica" panose="020B0604020202020204" pitchFamily="34" charset="0"/>
              </a:rPr>
              <a:t>); </a:t>
            </a:r>
            <a:r>
              <a:rPr lang="en-US" dirty="0">
                <a:latin typeface="Helvetica" panose="020B0604020202020204" pitchFamily="34" charset="0"/>
              </a:rPr>
              <a:t>/</a:t>
            </a:r>
            <a:r>
              <a:rPr lang="en-US" sz="3200" dirty="0">
                <a:latin typeface="Helvetica" panose="020B0604020202020204" pitchFamily="34" charset="0"/>
              </a:rPr>
              <a:t>* </a:t>
            </a:r>
            <a:r>
              <a:rPr lang="en-US" dirty="0">
                <a:latin typeface="Helvetica" panose="020B0604020202020204" pitchFamily="34" charset="0"/>
              </a:rPr>
              <a:t>leave critical region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up(&amp;empty); /</a:t>
            </a:r>
            <a:r>
              <a:rPr lang="en-US" sz="3200" dirty="0">
                <a:latin typeface="Helvetica" panose="020B0604020202020204" pitchFamily="34" charset="0"/>
              </a:rPr>
              <a:t>* </a:t>
            </a:r>
            <a:r>
              <a:rPr lang="en-US" dirty="0">
                <a:latin typeface="Helvetica" panose="020B0604020202020204" pitchFamily="34" charset="0"/>
              </a:rPr>
              <a:t>increment count of empty slots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consume item(item); /</a:t>
            </a:r>
            <a:r>
              <a:rPr lang="en-US" sz="3200" dirty="0">
                <a:latin typeface="Helvetica" panose="020B0604020202020204" pitchFamily="34" charset="0"/>
              </a:rPr>
              <a:t>* </a:t>
            </a:r>
            <a:r>
              <a:rPr lang="en-US" dirty="0">
                <a:latin typeface="Helvetica" panose="020B0604020202020204" pitchFamily="34" charset="0"/>
              </a:rPr>
              <a:t>do something with the item </a:t>
            </a:r>
            <a:r>
              <a:rPr lang="en-US" sz="3200" dirty="0">
                <a:latin typeface="Helvetica" panose="020B0604020202020204" pitchFamily="34" charset="0"/>
              </a:rPr>
              <a:t>*</a:t>
            </a:r>
            <a:r>
              <a:rPr lang="en-US" dirty="0">
                <a:latin typeface="Helvetica" panose="020B0604020202020204" pitchFamily="34" charset="0"/>
              </a:rPr>
              <a:t>/</a:t>
            </a:r>
          </a:p>
          <a:p>
            <a:r>
              <a:rPr lang="en-US" dirty="0">
                <a:latin typeface="Helvetica" panose="020B0604020202020204" pitchFamily="34" charset="0"/>
              </a:rPr>
              <a:t>}</a:t>
            </a:r>
          </a:p>
          <a:p>
            <a:r>
              <a:rPr lang="en-US" dirty="0" smtClean="0">
                <a:latin typeface="Helvetica" panose="020B0604020202020204" pitchFamily="34" charset="0"/>
              </a:rPr>
              <a:t>}</a:t>
            </a:r>
          </a:p>
          <a:p>
            <a:endParaRPr lang="en-US" dirty="0">
              <a:latin typeface="Helvetica" panose="020B0604020202020204" pitchFamily="34" charset="0"/>
            </a:endParaRPr>
          </a:p>
          <a:p>
            <a:r>
              <a:rPr lang="en-US" dirty="0" smtClean="0">
                <a:latin typeface="Helvetica" panose="020B0604020202020204" pitchFamily="34" charset="0"/>
              </a:rPr>
              <a:t>Semaphore are used for Mutual exclusion and synchronization problem</a:t>
            </a:r>
            <a:endParaRPr lang="en-US" dirty="0"/>
          </a:p>
        </p:txBody>
      </p:sp>
      <p:sp>
        <p:nvSpPr>
          <p:cNvPr id="2" name="Rectangle 1"/>
          <p:cNvSpPr/>
          <p:nvPr/>
        </p:nvSpPr>
        <p:spPr>
          <a:xfrm>
            <a:off x="6229082" y="424921"/>
            <a:ext cx="5258873" cy="646331"/>
          </a:xfrm>
          <a:prstGeom prst="rect">
            <a:avLst/>
          </a:prstGeom>
        </p:spPr>
        <p:txBody>
          <a:bodyPr wrap="square">
            <a:spAutoFit/>
          </a:bodyPr>
          <a:lstStyle/>
          <a:p>
            <a:r>
              <a:rPr lang="en-US" sz="1400" dirty="0" smtClean="0">
                <a:latin typeface="Helvetica" panose="020B0604020202020204" pitchFamily="34" charset="0"/>
              </a:rPr>
              <a:t>In his original paper he has used P </a:t>
            </a:r>
            <a:r>
              <a:rPr lang="en-US" dirty="0">
                <a:latin typeface="Times-Roman"/>
              </a:rPr>
              <a:t>and </a:t>
            </a:r>
            <a:r>
              <a:rPr lang="en-US" sz="1400" dirty="0">
                <a:latin typeface="Helvetica" panose="020B0604020202020204" pitchFamily="34" charset="0"/>
              </a:rPr>
              <a:t>V </a:t>
            </a:r>
            <a:r>
              <a:rPr lang="en-US" dirty="0">
                <a:latin typeface="Times-Roman"/>
              </a:rPr>
              <a:t>instead of</a:t>
            </a:r>
          </a:p>
          <a:p>
            <a:r>
              <a:rPr lang="en-US" sz="1400" dirty="0">
                <a:latin typeface="Helvetica" panose="020B0604020202020204" pitchFamily="34" charset="0"/>
              </a:rPr>
              <a:t>down </a:t>
            </a:r>
            <a:r>
              <a:rPr lang="en-US" dirty="0">
                <a:latin typeface="Times-Roman"/>
              </a:rPr>
              <a:t>and </a:t>
            </a:r>
            <a:r>
              <a:rPr lang="en-US" sz="1400" dirty="0">
                <a:latin typeface="Helvetica" panose="020B0604020202020204" pitchFamily="34" charset="0"/>
              </a:rPr>
              <a:t>up</a:t>
            </a:r>
            <a:r>
              <a:rPr lang="en-US" dirty="0">
                <a:latin typeface="Times-Roman"/>
              </a:rPr>
              <a:t>, respectively. </a:t>
            </a:r>
            <a:endParaRPr lang="en-US" dirty="0"/>
          </a:p>
        </p:txBody>
      </p:sp>
    </p:spTree>
    <p:extLst>
      <p:ext uri="{BB962C8B-B14F-4D97-AF65-F5344CB8AC3E}">
        <p14:creationId xmlns:p14="http://schemas.microsoft.com/office/powerpoint/2010/main" val="7085208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Semaphore</a:t>
            </a:r>
            <a:endParaRPr lang="en-US" dirty="0"/>
          </a:p>
        </p:txBody>
      </p:sp>
      <p:sp>
        <p:nvSpPr>
          <p:cNvPr id="3" name="Content Placeholder 2"/>
          <p:cNvSpPr>
            <a:spLocks noGrp="1"/>
          </p:cNvSpPr>
          <p:nvPr>
            <p:ph idx="1"/>
          </p:nvPr>
        </p:nvSpPr>
        <p:spPr>
          <a:xfrm>
            <a:off x="598170" y="1265555"/>
            <a:ext cx="10515600" cy="4351338"/>
          </a:xfrm>
        </p:spPr>
        <p:txBody>
          <a:bodyPr>
            <a:normAutofit fontScale="85000" lnSpcReduction="20000"/>
          </a:bodyPr>
          <a:lstStyle/>
          <a:p>
            <a:r>
              <a:rPr lang="en-US" dirty="0" smtClean="0"/>
              <a:t>Down is implemented as indivisible atomic operation by disabling </a:t>
            </a:r>
            <a:r>
              <a:rPr lang="en-US" dirty="0"/>
              <a:t>all interrupts while it is testing the semaphore, updating </a:t>
            </a:r>
            <a:r>
              <a:rPr lang="en-US" dirty="0" smtClean="0"/>
              <a:t>it, and </a:t>
            </a:r>
            <a:r>
              <a:rPr lang="en-US" dirty="0"/>
              <a:t>putting the process to sleep, if necessary. As all of these actions take only </a:t>
            </a:r>
            <a:r>
              <a:rPr lang="en-US" dirty="0" smtClean="0"/>
              <a:t>a few </a:t>
            </a:r>
            <a:r>
              <a:rPr lang="en-US" dirty="0"/>
              <a:t>instructions, no harm is done in disabling interrupts</a:t>
            </a:r>
            <a:r>
              <a:rPr lang="en-US" dirty="0" smtClean="0"/>
              <a:t>.</a:t>
            </a:r>
          </a:p>
          <a:p>
            <a:r>
              <a:rPr lang="en-US" dirty="0" smtClean="0"/>
              <a:t> </a:t>
            </a:r>
            <a:r>
              <a:rPr lang="en-US" dirty="0"/>
              <a:t>If multiple CPUs </a:t>
            </a:r>
            <a:r>
              <a:rPr lang="en-US" dirty="0" smtClean="0"/>
              <a:t>are being </a:t>
            </a:r>
            <a:r>
              <a:rPr lang="en-US" dirty="0"/>
              <a:t>used, each semaphore should be protected by a lock variable, with the TSL </a:t>
            </a:r>
            <a:r>
              <a:rPr lang="en-US" dirty="0" smtClean="0"/>
              <a:t>or XCHG </a:t>
            </a:r>
            <a:r>
              <a:rPr lang="en-US" dirty="0"/>
              <a:t>instructions used to make sure that only one CPU at a time examines </a:t>
            </a:r>
            <a:r>
              <a:rPr lang="en-US" dirty="0" smtClean="0"/>
              <a:t>the semaphore.</a:t>
            </a:r>
          </a:p>
          <a:p>
            <a:r>
              <a:rPr lang="en-US" dirty="0"/>
              <a:t>Semaphores that are initialized to 1 </a:t>
            </a:r>
            <a:r>
              <a:rPr lang="en-US" dirty="0" smtClean="0"/>
              <a:t>and used </a:t>
            </a:r>
            <a:r>
              <a:rPr lang="en-US" dirty="0"/>
              <a:t>by two or more processes to ensure that only one of them can enter its </a:t>
            </a:r>
            <a:r>
              <a:rPr lang="en-US" dirty="0" smtClean="0"/>
              <a:t>critical region </a:t>
            </a:r>
            <a:r>
              <a:rPr lang="en-US" dirty="0"/>
              <a:t>at the same time are called </a:t>
            </a:r>
            <a:r>
              <a:rPr lang="en-US" b="1" dirty="0"/>
              <a:t>binary </a:t>
            </a:r>
            <a:r>
              <a:rPr lang="en-US" b="1" dirty="0" smtClean="0"/>
              <a:t>semaphores</a:t>
            </a:r>
          </a:p>
          <a:p>
            <a:r>
              <a:rPr lang="en-US" dirty="0"/>
              <a:t>If each process does </a:t>
            </a:r>
            <a:r>
              <a:rPr lang="en-US" dirty="0" smtClean="0"/>
              <a:t>a down </a:t>
            </a:r>
            <a:r>
              <a:rPr lang="en-US" dirty="0"/>
              <a:t>just before entering its critical region and an up just after leaving it, </a:t>
            </a:r>
            <a:r>
              <a:rPr lang="en-US" dirty="0" smtClean="0"/>
              <a:t>mutual exclusion </a:t>
            </a:r>
            <a:r>
              <a:rPr lang="en-US" dirty="0"/>
              <a:t>is guaranteed</a:t>
            </a:r>
            <a:r>
              <a:rPr lang="en-US" dirty="0" smtClean="0"/>
              <a:t>.</a:t>
            </a:r>
          </a:p>
          <a:p>
            <a:r>
              <a:rPr lang="en-US" dirty="0" smtClean="0"/>
              <a:t>Semaphore is also used for synchronization in previous example empty and full used for synchronization</a:t>
            </a:r>
            <a:endParaRPr lang="en-US" dirty="0"/>
          </a:p>
        </p:txBody>
      </p:sp>
    </p:spTree>
    <p:extLst>
      <p:ext uri="{BB962C8B-B14F-4D97-AF65-F5344CB8AC3E}">
        <p14:creationId xmlns:p14="http://schemas.microsoft.com/office/powerpoint/2010/main" val="38798865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85611" y="2690336"/>
            <a:ext cx="8358389" cy="923330"/>
          </a:xfrm>
          <a:prstGeom prst="rect">
            <a:avLst/>
          </a:prstGeom>
        </p:spPr>
        <p:txBody>
          <a:bodyPr wrap="square">
            <a:spAutoFit/>
          </a:bodyPr>
          <a:lstStyle/>
          <a:p>
            <a:r>
              <a:rPr lang="en-US" dirty="0">
                <a:latin typeface="Times New Roman" panose="02020603050405020304" pitchFamily="18" charset="0"/>
              </a:rPr>
              <a:t>For example, consider two concurrently </a:t>
            </a:r>
            <a:r>
              <a:rPr lang="en-US" dirty="0" smtClean="0">
                <a:latin typeface="Times New Roman" panose="02020603050405020304" pitchFamily="18" charset="0"/>
              </a:rPr>
              <a:t>running </a:t>
            </a:r>
            <a:r>
              <a:rPr lang="en-US" dirty="0">
                <a:latin typeface="Times New Roman" panose="02020603050405020304" pitchFamily="18" charset="0"/>
              </a:rPr>
              <a:t>processes: P</a:t>
            </a:r>
            <a:r>
              <a:rPr lang="en-US" sz="800" dirty="0">
                <a:latin typeface="Arial" panose="020B0604020202020204" pitchFamily="34" charset="0"/>
              </a:rPr>
              <a:t>1 </a:t>
            </a:r>
            <a:r>
              <a:rPr lang="en-US" dirty="0">
                <a:latin typeface="Times New Roman" panose="02020603050405020304" pitchFamily="18" charset="0"/>
              </a:rPr>
              <a:t>with a statement</a:t>
            </a:r>
          </a:p>
          <a:p>
            <a:r>
              <a:rPr lang="en-US" dirty="0" smtClean="0">
                <a:latin typeface="Times New Roman" panose="02020603050405020304" pitchFamily="18" charset="0"/>
              </a:rPr>
              <a:t>S</a:t>
            </a:r>
            <a:r>
              <a:rPr lang="en-US" sz="800" dirty="0" smtClean="0">
                <a:latin typeface="Times New Roman" panose="02020603050405020304" pitchFamily="18" charset="0"/>
              </a:rPr>
              <a:t>1 </a:t>
            </a:r>
            <a:r>
              <a:rPr lang="en-US" dirty="0">
                <a:latin typeface="Times New Roman" panose="02020603050405020304" pitchFamily="18" charset="0"/>
              </a:rPr>
              <a:t>and P</a:t>
            </a:r>
            <a:r>
              <a:rPr lang="en-US" sz="800" dirty="0">
                <a:latin typeface="Times New Roman" panose="02020603050405020304" pitchFamily="18" charset="0"/>
              </a:rPr>
              <a:t>2 </a:t>
            </a:r>
            <a:r>
              <a:rPr lang="en-US" dirty="0">
                <a:latin typeface="Times New Roman" panose="02020603050405020304" pitchFamily="18" charset="0"/>
              </a:rPr>
              <a:t>with a statement </a:t>
            </a:r>
            <a:r>
              <a:rPr lang="en-US" dirty="0" smtClean="0">
                <a:latin typeface="Times New Roman" panose="02020603050405020304" pitchFamily="18" charset="0"/>
              </a:rPr>
              <a:t>S</a:t>
            </a:r>
            <a:r>
              <a:rPr lang="en-US" sz="800" dirty="0" smtClean="0">
                <a:latin typeface="Times New Roman" panose="02020603050405020304" pitchFamily="18" charset="0"/>
              </a:rPr>
              <a:t>2 </a:t>
            </a:r>
            <a:r>
              <a:rPr lang="en-US" sz="800" dirty="0">
                <a:latin typeface="Times New Roman" panose="02020603050405020304" pitchFamily="18" charset="0"/>
              </a:rPr>
              <a:t>. </a:t>
            </a:r>
            <a:r>
              <a:rPr lang="en-US" dirty="0">
                <a:latin typeface="Times New Roman" panose="02020603050405020304" pitchFamily="18" charset="0"/>
              </a:rPr>
              <a:t>Suppose we require that </a:t>
            </a:r>
            <a:r>
              <a:rPr lang="en-US" dirty="0" smtClean="0">
                <a:latin typeface="Times New Roman" panose="02020603050405020304" pitchFamily="18" charset="0"/>
              </a:rPr>
              <a:t>S</a:t>
            </a:r>
            <a:r>
              <a:rPr lang="en-US" sz="800" dirty="0" smtClean="0">
                <a:latin typeface="Times New Roman" panose="02020603050405020304" pitchFamily="18" charset="0"/>
              </a:rPr>
              <a:t>2 </a:t>
            </a:r>
            <a:r>
              <a:rPr lang="en-US" dirty="0">
                <a:latin typeface="Times New Roman" panose="02020603050405020304" pitchFamily="18" charset="0"/>
              </a:rPr>
              <a:t>be executed only</a:t>
            </a:r>
          </a:p>
          <a:p>
            <a:r>
              <a:rPr lang="en-US" dirty="0">
                <a:latin typeface="Times New Roman" panose="02020603050405020304" pitchFamily="18" charset="0"/>
              </a:rPr>
              <a:t>after </a:t>
            </a:r>
            <a:r>
              <a:rPr lang="en-US" dirty="0" smtClean="0">
                <a:latin typeface="Times New Roman" panose="02020603050405020304" pitchFamily="18" charset="0"/>
              </a:rPr>
              <a:t>S</a:t>
            </a:r>
            <a:r>
              <a:rPr lang="en-US" sz="800" dirty="0" smtClean="0">
                <a:latin typeface="Arial" panose="020B0604020202020204" pitchFamily="34" charset="0"/>
              </a:rPr>
              <a:t>1 </a:t>
            </a:r>
            <a:r>
              <a:rPr lang="en-US" dirty="0">
                <a:latin typeface="Times New Roman" panose="02020603050405020304" pitchFamily="18" charset="0"/>
              </a:rPr>
              <a:t>has completed</a:t>
            </a:r>
            <a:endParaRPr lang="en-US" dirty="0"/>
          </a:p>
        </p:txBody>
      </p:sp>
      <p:sp>
        <p:nvSpPr>
          <p:cNvPr id="5" name="TextBox 4"/>
          <p:cNvSpPr txBox="1"/>
          <p:nvPr/>
        </p:nvSpPr>
        <p:spPr>
          <a:xfrm>
            <a:off x="566670" y="489397"/>
            <a:ext cx="5460643" cy="369332"/>
          </a:xfrm>
          <a:prstGeom prst="rect">
            <a:avLst/>
          </a:prstGeom>
          <a:noFill/>
        </p:spPr>
        <p:txBody>
          <a:bodyPr wrap="square" rtlCol="0">
            <a:spAutoFit/>
          </a:bodyPr>
          <a:lstStyle/>
          <a:p>
            <a:r>
              <a:rPr lang="en-US" dirty="0" smtClean="0"/>
              <a:t>Exercise</a:t>
            </a:r>
            <a:endParaRPr lang="en-US" dirty="0"/>
          </a:p>
        </p:txBody>
      </p:sp>
    </p:spTree>
    <p:extLst>
      <p:ext uri="{BB962C8B-B14F-4D97-AF65-F5344CB8AC3E}">
        <p14:creationId xmlns:p14="http://schemas.microsoft.com/office/powerpoint/2010/main" val="1816380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5350" y="-183515"/>
            <a:ext cx="10515600" cy="1325563"/>
          </a:xfrm>
        </p:spPr>
        <p:txBody>
          <a:bodyPr/>
          <a:lstStyle/>
          <a:p>
            <a:r>
              <a:rPr lang="en-US" dirty="0" smtClean="0"/>
              <a:t>Semaphore</a:t>
            </a:r>
            <a:endParaRPr lang="en-US" dirty="0"/>
          </a:p>
        </p:txBody>
      </p:sp>
      <p:sp>
        <p:nvSpPr>
          <p:cNvPr id="3" name="Content Placeholder 2"/>
          <p:cNvSpPr>
            <a:spLocks noGrp="1"/>
          </p:cNvSpPr>
          <p:nvPr>
            <p:ph idx="1"/>
          </p:nvPr>
        </p:nvSpPr>
        <p:spPr>
          <a:xfrm>
            <a:off x="746760" y="1368425"/>
            <a:ext cx="10515600" cy="4351338"/>
          </a:xfrm>
        </p:spPr>
        <p:txBody>
          <a:bodyPr>
            <a:normAutofit fontScale="62500" lnSpcReduction="20000"/>
          </a:bodyPr>
          <a:lstStyle/>
          <a:p>
            <a:pPr marL="0" indent="0">
              <a:buNone/>
            </a:pPr>
            <a:r>
              <a:rPr lang="en-US" dirty="0" smtClean="0"/>
              <a:t>Example 1 : </a:t>
            </a:r>
            <a:r>
              <a:rPr lang="en-US" sz="2400" dirty="0" smtClean="0"/>
              <a:t>Let process A print 0 and B print 1 and we want output like 010101….</a:t>
            </a:r>
          </a:p>
          <a:p>
            <a:pPr marL="0" indent="0">
              <a:buNone/>
            </a:pPr>
            <a:r>
              <a:rPr lang="en-US" sz="2400" smtClean="0"/>
              <a:t>Example </a:t>
            </a:r>
            <a:r>
              <a:rPr lang="en-US" sz="2400" dirty="0"/>
              <a:t>2</a:t>
            </a:r>
            <a:r>
              <a:rPr lang="en-US" sz="2400" smtClean="0"/>
              <a:t> </a:t>
            </a:r>
            <a:r>
              <a:rPr lang="en-US" sz="2400" dirty="0" smtClean="0"/>
              <a:t>: in cline-server game, Multiple client play game only all client start game simultaneously. Design client and server program</a:t>
            </a:r>
          </a:p>
          <a:p>
            <a:pPr marL="0" indent="0">
              <a:buNone/>
            </a:pPr>
            <a:r>
              <a:rPr lang="en-US" dirty="0" smtClean="0"/>
              <a:t>While(1)                               server</a:t>
            </a:r>
          </a:p>
          <a:p>
            <a:pPr marL="0" indent="0">
              <a:buNone/>
            </a:pPr>
            <a:r>
              <a:rPr lang="en-US" dirty="0" smtClean="0"/>
              <a:t>{                                                 {</a:t>
            </a:r>
          </a:p>
          <a:p>
            <a:pPr marL="0" indent="0">
              <a:buNone/>
            </a:pPr>
            <a:r>
              <a:rPr lang="en-US" dirty="0"/>
              <a:t> </a:t>
            </a:r>
            <a:r>
              <a:rPr lang="en-US" dirty="0" smtClean="0"/>
              <a:t>                                                 </a:t>
            </a:r>
            <a:r>
              <a:rPr lang="en-US" dirty="0" err="1" smtClean="0"/>
              <a:t>i</a:t>
            </a:r>
            <a:r>
              <a:rPr lang="en-US" dirty="0" smtClean="0"/>
              <a:t>=0;</a:t>
            </a:r>
          </a:p>
          <a:p>
            <a:pPr marL="0" indent="0">
              <a:buNone/>
            </a:pPr>
            <a:r>
              <a:rPr lang="en-US" dirty="0" smtClean="0"/>
              <a:t>up(s1);                                     while(</a:t>
            </a:r>
            <a:r>
              <a:rPr lang="en-US" dirty="0" err="1" smtClean="0"/>
              <a:t>i</a:t>
            </a:r>
            <a:r>
              <a:rPr lang="en-US" dirty="0" smtClean="0"/>
              <a:t>&lt;N)</a:t>
            </a:r>
          </a:p>
          <a:p>
            <a:pPr marL="0" indent="0">
              <a:buNone/>
            </a:pPr>
            <a:r>
              <a:rPr lang="en-US" dirty="0" smtClean="0"/>
              <a:t>Down(s2);                                  {</a:t>
            </a:r>
          </a:p>
          <a:p>
            <a:pPr marL="0" indent="0">
              <a:buNone/>
            </a:pPr>
            <a:r>
              <a:rPr lang="en-US" dirty="0" smtClean="0"/>
              <a:t>Game start                                down(s1);</a:t>
            </a:r>
          </a:p>
          <a:p>
            <a:pPr marL="0" indent="0">
              <a:buNone/>
            </a:pPr>
            <a:r>
              <a:rPr lang="en-US" dirty="0" smtClean="0"/>
              <a:t>}                                                     </a:t>
            </a:r>
            <a:r>
              <a:rPr lang="en-US" dirty="0" err="1" smtClean="0"/>
              <a:t>i</a:t>
            </a:r>
            <a:r>
              <a:rPr lang="en-US" dirty="0" smtClean="0"/>
              <a:t>++;}</a:t>
            </a:r>
          </a:p>
          <a:p>
            <a:pPr marL="0" indent="0">
              <a:buNone/>
            </a:pPr>
            <a:r>
              <a:rPr lang="en-US" dirty="0"/>
              <a:t> </a:t>
            </a:r>
            <a:r>
              <a:rPr lang="en-US" dirty="0" smtClean="0"/>
              <a:t>                                                 </a:t>
            </a:r>
            <a:r>
              <a:rPr lang="en-US" dirty="0" err="1" smtClean="0"/>
              <a:t>i</a:t>
            </a:r>
            <a:r>
              <a:rPr lang="en-US" dirty="0" smtClean="0"/>
              <a:t>=0;</a:t>
            </a:r>
          </a:p>
          <a:p>
            <a:pPr marL="0" indent="0">
              <a:buNone/>
            </a:pPr>
            <a:r>
              <a:rPr lang="en-US" dirty="0"/>
              <a:t> </a:t>
            </a:r>
            <a:r>
              <a:rPr lang="en-US" dirty="0" smtClean="0"/>
              <a:t>                                                    while(</a:t>
            </a:r>
            <a:r>
              <a:rPr lang="en-US" dirty="0" err="1" smtClean="0"/>
              <a:t>i</a:t>
            </a:r>
            <a:r>
              <a:rPr lang="en-US" dirty="0" smtClean="0"/>
              <a:t>&lt;N)</a:t>
            </a:r>
          </a:p>
          <a:p>
            <a:pPr marL="0" indent="0">
              <a:buNone/>
            </a:pPr>
            <a:r>
              <a:rPr lang="en-US" dirty="0"/>
              <a:t> </a:t>
            </a:r>
            <a:r>
              <a:rPr lang="en-US" dirty="0" smtClean="0"/>
              <a:t>                                                { up(s2); </a:t>
            </a:r>
            <a:r>
              <a:rPr lang="en-US" dirty="0" err="1" smtClean="0"/>
              <a:t>i</a:t>
            </a:r>
            <a:r>
              <a:rPr lang="en-US" dirty="0" smtClean="0"/>
              <a:t>++;}</a:t>
            </a:r>
          </a:p>
          <a:p>
            <a:pPr marL="0" indent="0">
              <a:buNone/>
            </a:pPr>
            <a:r>
              <a:rPr lang="en-US" dirty="0"/>
              <a:t> </a:t>
            </a:r>
            <a:r>
              <a:rPr lang="en-US" dirty="0" smtClean="0"/>
              <a:t>                                                 game start;}</a:t>
            </a:r>
            <a:endParaRPr lang="en-US" dirty="0"/>
          </a:p>
        </p:txBody>
      </p:sp>
    </p:spTree>
    <p:extLst>
      <p:ext uri="{BB962C8B-B14F-4D97-AF65-F5344CB8AC3E}">
        <p14:creationId xmlns:p14="http://schemas.microsoft.com/office/powerpoint/2010/main" val="22139038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940" y="1"/>
            <a:ext cx="11121390" cy="6771982"/>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#include &lt;</a:t>
            </a:r>
            <a:r>
              <a:rPr lang="en-US" dirty="0" err="1">
                <a:latin typeface="Calibri" panose="020F0502020204030204" pitchFamily="34" charset="0"/>
                <a:ea typeface="Calibri" panose="020F0502020204030204" pitchFamily="34" charset="0"/>
                <a:cs typeface="Shruti" panose="020B0502040204020203" pitchFamily="34" charset="0"/>
              </a:rPr>
              <a:t>stdio.h</a:t>
            </a:r>
            <a:r>
              <a:rPr lang="en-US" dirty="0">
                <a:latin typeface="Calibri" panose="020F0502020204030204" pitchFamily="34" charset="0"/>
                <a:ea typeface="Calibri" panose="020F0502020204030204" pitchFamily="34" charset="0"/>
                <a:cs typeface="Shruti" panose="020B0502040204020203" pitchFamily="34" charset="0"/>
              </a:rPr>
              <a:t>&gt;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#include &lt;sys/</a:t>
            </a:r>
            <a:r>
              <a:rPr lang="en-US" dirty="0" err="1">
                <a:latin typeface="Calibri" panose="020F0502020204030204" pitchFamily="34" charset="0"/>
                <a:ea typeface="Calibri" panose="020F0502020204030204" pitchFamily="34" charset="0"/>
                <a:cs typeface="Shruti" panose="020B0502040204020203" pitchFamily="34" charset="0"/>
              </a:rPr>
              <a:t>types.h</a:t>
            </a:r>
            <a:r>
              <a:rPr lang="en-US" dirty="0">
                <a:latin typeface="Calibri" panose="020F0502020204030204" pitchFamily="34" charset="0"/>
                <a:ea typeface="Calibri" panose="020F0502020204030204" pitchFamily="34" charset="0"/>
                <a:cs typeface="Shruti" panose="020B0502040204020203" pitchFamily="34" charset="0"/>
              </a:rPr>
              <a:t>&gt;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#include &lt;sys/</a:t>
            </a:r>
            <a:r>
              <a:rPr lang="en-US" dirty="0" err="1">
                <a:latin typeface="Calibri" panose="020F0502020204030204" pitchFamily="34" charset="0"/>
                <a:ea typeface="Calibri" panose="020F0502020204030204" pitchFamily="34" charset="0"/>
                <a:cs typeface="Shruti" panose="020B0502040204020203" pitchFamily="34" charset="0"/>
              </a:rPr>
              <a:t>ipc.h</a:t>
            </a:r>
            <a:r>
              <a:rPr lang="en-US" dirty="0">
                <a:latin typeface="Calibri" panose="020F0502020204030204" pitchFamily="34" charset="0"/>
                <a:ea typeface="Calibri" panose="020F0502020204030204" pitchFamily="34" charset="0"/>
                <a:cs typeface="Shruti" panose="020B0502040204020203" pitchFamily="34" charset="0"/>
              </a:rPr>
              <a:t>&gt;</a:t>
            </a:r>
          </a:p>
          <a:p>
            <a:pPr>
              <a:lnSpc>
                <a:spcPct val="107000"/>
              </a:lnSpc>
              <a:spcAft>
                <a:spcPts val="800"/>
              </a:spcAft>
            </a:pP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main()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sem,i</a:t>
            </a:r>
            <a:r>
              <a:rPr lang="en-US" dirty="0">
                <a:latin typeface="Calibri" panose="020F0502020204030204" pitchFamily="34" charset="0"/>
                <a:ea typeface="Calibri" panose="020F0502020204030204" pitchFamily="34" charset="0"/>
                <a:cs typeface="Shruti" panose="020B0502040204020203" pitchFamily="34" charset="0"/>
              </a:rPr>
              <a:t>=0;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struct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sembuf</a:t>
            </a:r>
            <a:r>
              <a:rPr lang="en-US" dirty="0">
                <a:latin typeface="Calibri" panose="020F0502020204030204" pitchFamily="34" charset="0"/>
                <a:ea typeface="Calibri" panose="020F0502020204030204" pitchFamily="34" charset="0"/>
                <a:cs typeface="Shruti" panose="020B0502040204020203" pitchFamily="34" charset="0"/>
              </a:rPr>
              <a:t> 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 </a:t>
            </a:r>
            <a:r>
              <a:rPr lang="en-US" dirty="0" err="1">
                <a:latin typeface="Calibri" panose="020F0502020204030204" pitchFamily="34" charset="0"/>
                <a:ea typeface="Calibri" panose="020F0502020204030204" pitchFamily="34" charset="0"/>
                <a:cs typeface="Shruti" panose="020B0502040204020203" pitchFamily="34" charset="0"/>
              </a:rPr>
              <a:t>semget</a:t>
            </a:r>
            <a:r>
              <a:rPr lang="en-US" dirty="0">
                <a:latin typeface="Calibri" panose="020F0502020204030204" pitchFamily="34" charset="0"/>
                <a:ea typeface="Calibri" panose="020F0502020204030204" pitchFamily="34" charset="0"/>
                <a:cs typeface="Shruti" panose="020B0502040204020203" pitchFamily="34" charset="0"/>
              </a:rPr>
              <a:t>(KEY, 2, IPC_CREAT | 0666);</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semctl</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0, SETVAL,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semctl</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1, SETVAL, 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while(</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 &lt; 5)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down(</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0, &amp;s);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printf</a:t>
            </a:r>
            <a:r>
              <a:rPr lang="en-US" dirty="0">
                <a:latin typeface="Calibri" panose="020F0502020204030204" pitchFamily="34" charset="0"/>
                <a:ea typeface="Calibri" panose="020F0502020204030204" pitchFamily="34" charset="0"/>
                <a:cs typeface="Shruti" panose="020B0502040204020203" pitchFamily="34" charset="0"/>
              </a:rPr>
              <a:t>("0\n");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up(sem,1,&amp;s);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smtClean="0">
                <a:latin typeface="Calibri" panose="020F0502020204030204" pitchFamily="34" charset="0"/>
                <a:ea typeface="Calibri" panose="020F0502020204030204" pitchFamily="34" charset="0"/>
                <a:cs typeface="Shruti" panose="020B0502040204020203" pitchFamily="34" charset="0"/>
              </a:rPr>
              <a: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smtClean="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8" name="Rectangle 7"/>
          <p:cNvSpPr/>
          <p:nvPr/>
        </p:nvSpPr>
        <p:spPr>
          <a:xfrm>
            <a:off x="5779770" y="398956"/>
            <a:ext cx="6096000" cy="5176161"/>
          </a:xfrm>
          <a:prstGeom prst="rect">
            <a:avLst/>
          </a:prstGeom>
        </p:spPr>
        <p:txBody>
          <a:bodyPr>
            <a:spAutoFit/>
          </a:bodyPr>
          <a:lstStyle/>
          <a:p>
            <a:pPr>
              <a:lnSpc>
                <a:spcPct val="107000"/>
              </a:lnSpc>
              <a:spcAft>
                <a:spcPts val="800"/>
              </a:spcAft>
            </a:pP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main()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sem,i</a:t>
            </a:r>
            <a:r>
              <a:rPr lang="en-US" dirty="0">
                <a:latin typeface="Calibri" panose="020F0502020204030204" pitchFamily="34" charset="0"/>
                <a:ea typeface="Calibri" panose="020F0502020204030204" pitchFamily="34" charset="0"/>
                <a:cs typeface="Shruti" panose="020B0502040204020203" pitchFamily="34" charset="0"/>
              </a:rPr>
              <a:t>=0;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struct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sembuf</a:t>
            </a:r>
            <a:r>
              <a:rPr lang="en-US" dirty="0">
                <a:latin typeface="Calibri" panose="020F0502020204030204" pitchFamily="34" charset="0"/>
                <a:ea typeface="Calibri" panose="020F0502020204030204" pitchFamily="34" charset="0"/>
                <a:cs typeface="Shruti" panose="020B0502040204020203" pitchFamily="34" charset="0"/>
              </a:rPr>
              <a:t> 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 </a:t>
            </a:r>
            <a:r>
              <a:rPr lang="en-US" dirty="0" err="1">
                <a:latin typeface="Calibri" panose="020F0502020204030204" pitchFamily="34" charset="0"/>
                <a:ea typeface="Calibri" panose="020F0502020204030204" pitchFamily="34" charset="0"/>
                <a:cs typeface="Shruti" panose="020B0502040204020203" pitchFamily="34" charset="0"/>
              </a:rPr>
              <a:t>semget</a:t>
            </a:r>
            <a:r>
              <a:rPr lang="en-US" dirty="0">
                <a:latin typeface="Calibri" panose="020F0502020204030204" pitchFamily="34" charset="0"/>
                <a:ea typeface="Calibri" panose="020F0502020204030204" pitchFamily="34" charset="0"/>
                <a:cs typeface="Shruti" panose="020B0502040204020203" pitchFamily="34" charset="0"/>
              </a:rPr>
              <a:t>(KEY, 2, IPC_CREAT | 0666);</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while(</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&lt;5)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down(</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1, &amp;s);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printf</a:t>
            </a:r>
            <a:r>
              <a:rPr lang="en-US" dirty="0">
                <a:latin typeface="Calibri" panose="020F0502020204030204" pitchFamily="34" charset="0"/>
                <a:ea typeface="Calibri" panose="020F0502020204030204" pitchFamily="34" charset="0"/>
                <a:cs typeface="Shruti" panose="020B0502040204020203" pitchFamily="34" charset="0"/>
              </a:rPr>
              <a:t>("1\n");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smtClean="0">
                <a:latin typeface="Calibri" panose="020F0502020204030204" pitchFamily="34" charset="0"/>
                <a:ea typeface="Calibri" panose="020F0502020204030204" pitchFamily="34" charset="0"/>
                <a:cs typeface="Shruti" panose="020B0502040204020203" pitchFamily="34" charset="0"/>
              </a:rPr>
              <a:t>up(</a:t>
            </a:r>
            <a:r>
              <a:rPr lang="en-US" dirty="0" err="1" smtClean="0">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0, &amp;s);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smtClean="0">
                <a:latin typeface="Calibri" panose="020F0502020204030204" pitchFamily="34" charset="0"/>
                <a:ea typeface="Calibri" panose="020F0502020204030204" pitchFamily="34" charset="0"/>
                <a:cs typeface="Shruti" panose="020B0502040204020203" pitchFamily="34" charset="0"/>
              </a:rPr>
              <a: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smtClean="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6825536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0" y="242487"/>
            <a:ext cx="6096000" cy="6373027"/>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#include &lt;sys/</a:t>
            </a:r>
            <a:r>
              <a:rPr lang="en-US" dirty="0" err="1">
                <a:latin typeface="Calibri" panose="020F0502020204030204" pitchFamily="34" charset="0"/>
                <a:ea typeface="Calibri" panose="020F0502020204030204" pitchFamily="34" charset="0"/>
                <a:cs typeface="Shruti" panose="020B0502040204020203" pitchFamily="34" charset="0"/>
              </a:rPr>
              <a:t>sem.h</a:t>
            </a:r>
            <a:r>
              <a:rPr lang="en-US" dirty="0">
                <a:latin typeface="Calibri" panose="020F0502020204030204" pitchFamily="34" charset="0"/>
                <a:ea typeface="Calibri" panose="020F0502020204030204" pitchFamily="34" charset="0"/>
                <a:cs typeface="Shruti" panose="020B0502040204020203" pitchFamily="34" charset="0"/>
              </a:rPr>
              <a:t>&gt;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#define KEY 1256</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void down(</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n, </a:t>
            </a:r>
            <a:r>
              <a:rPr lang="en-US" dirty="0" err="1">
                <a:latin typeface="Calibri" panose="020F0502020204030204" pitchFamily="34" charset="0"/>
                <a:ea typeface="Calibri" panose="020F0502020204030204" pitchFamily="34" charset="0"/>
                <a:cs typeface="Shruti" panose="020B0502040204020203" pitchFamily="34" charset="0"/>
              </a:rPr>
              <a:t>struct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sembuf</a:t>
            </a:r>
            <a:r>
              <a:rPr lang="en-US" dirty="0">
                <a:latin typeface="Calibri" panose="020F0502020204030204" pitchFamily="34" charset="0"/>
                <a:ea typeface="Calibri" panose="020F0502020204030204" pitchFamily="34" charset="0"/>
                <a:cs typeface="Shruti" panose="020B0502040204020203" pitchFamily="34" charset="0"/>
              </a:rPr>
              <a:t> *s)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sem_num</a:t>
            </a:r>
            <a:r>
              <a:rPr lang="en-US" dirty="0">
                <a:latin typeface="Calibri" panose="020F0502020204030204" pitchFamily="34" charset="0"/>
                <a:ea typeface="Calibri" panose="020F0502020204030204" pitchFamily="34" charset="0"/>
                <a:cs typeface="Shruti" panose="020B0502040204020203" pitchFamily="34" charset="0"/>
              </a:rPr>
              <a:t> = 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sem_flg</a:t>
            </a:r>
            <a:r>
              <a:rPr lang="en-US" dirty="0">
                <a:latin typeface="Calibri" panose="020F0502020204030204" pitchFamily="34" charset="0"/>
                <a:ea typeface="Calibri" panose="020F0502020204030204" pitchFamily="34" charset="0"/>
                <a:cs typeface="Shruti" panose="020B0502040204020203" pitchFamily="34" charset="0"/>
              </a:rPr>
              <a:t> = 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sem_op</a:t>
            </a:r>
            <a:r>
              <a:rPr lang="en-US" dirty="0">
                <a:latin typeface="Calibri" panose="020F0502020204030204" pitchFamily="34" charset="0"/>
                <a:ea typeface="Calibri" panose="020F0502020204030204" pitchFamily="34" charset="0"/>
                <a:cs typeface="Shruti" panose="020B0502040204020203" pitchFamily="34" charset="0"/>
              </a:rPr>
              <a:t> =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semop</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s,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void up(</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n, </a:t>
            </a:r>
            <a:r>
              <a:rPr lang="en-US" dirty="0" err="1">
                <a:latin typeface="Calibri" panose="020F0502020204030204" pitchFamily="34" charset="0"/>
                <a:ea typeface="Calibri" panose="020F0502020204030204" pitchFamily="34" charset="0"/>
                <a:cs typeface="Shruti" panose="020B0502040204020203" pitchFamily="34" charset="0"/>
              </a:rPr>
              <a:t>struct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sembuf</a:t>
            </a:r>
            <a:r>
              <a:rPr lang="en-US" dirty="0">
                <a:latin typeface="Calibri" panose="020F0502020204030204" pitchFamily="34" charset="0"/>
                <a:ea typeface="Calibri" panose="020F0502020204030204" pitchFamily="34" charset="0"/>
                <a:cs typeface="Shruti" panose="020B0502040204020203" pitchFamily="34" charset="0"/>
              </a:rPr>
              <a:t> *s)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sem_num</a:t>
            </a:r>
            <a:r>
              <a:rPr lang="en-US" dirty="0">
                <a:latin typeface="Calibri" panose="020F0502020204030204" pitchFamily="34" charset="0"/>
                <a:ea typeface="Calibri" panose="020F0502020204030204" pitchFamily="34" charset="0"/>
                <a:cs typeface="Shruti" panose="020B0502040204020203" pitchFamily="34" charset="0"/>
              </a:rPr>
              <a:t> = n;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sem_flg</a:t>
            </a:r>
            <a:r>
              <a:rPr lang="en-US" dirty="0">
                <a:latin typeface="Calibri" panose="020F0502020204030204" pitchFamily="34" charset="0"/>
                <a:ea typeface="Calibri" panose="020F0502020204030204" pitchFamily="34" charset="0"/>
                <a:cs typeface="Shruti" panose="020B0502040204020203" pitchFamily="34" charset="0"/>
              </a:rPr>
              <a:t> = 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s-&gt;</a:t>
            </a:r>
            <a:r>
              <a:rPr lang="en-US" dirty="0" err="1">
                <a:latin typeface="Calibri" panose="020F0502020204030204" pitchFamily="34" charset="0"/>
                <a:ea typeface="Calibri" panose="020F0502020204030204" pitchFamily="34" charset="0"/>
                <a:cs typeface="Shruti" panose="020B0502040204020203" pitchFamily="34" charset="0"/>
              </a:rPr>
              <a:t>sem_op</a:t>
            </a:r>
            <a:r>
              <a:rPr lang="en-US" dirty="0">
                <a:latin typeface="Calibri" panose="020F0502020204030204" pitchFamily="34" charset="0"/>
                <a:ea typeface="Calibri" panose="020F0502020204030204" pitchFamily="34" charset="0"/>
                <a:cs typeface="Shruti" panose="020B0502040204020203" pitchFamily="34" charset="0"/>
              </a:rPr>
              <a:t> =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semop</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sem</a:t>
            </a:r>
            <a:r>
              <a:rPr lang="en-US" dirty="0">
                <a:latin typeface="Calibri" panose="020F0502020204030204" pitchFamily="34" charset="0"/>
                <a:ea typeface="Calibri" panose="020F0502020204030204" pitchFamily="34" charset="0"/>
                <a:cs typeface="Shruti" panose="020B0502040204020203" pitchFamily="34" charset="0"/>
              </a:rPr>
              <a:t>, s,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4871567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7211" y="256782"/>
            <a:ext cx="8760178" cy="6463308"/>
          </a:xfrm>
          <a:prstGeom prst="rect">
            <a:avLst/>
          </a:prstGeom>
          <a:noFill/>
        </p:spPr>
        <p:txBody>
          <a:bodyPr wrap="square" rtlCol="0">
            <a:spAutoFit/>
          </a:bodyPr>
          <a:lstStyle/>
          <a:p>
            <a:r>
              <a:rPr lang="en-US" b="1" dirty="0" smtClean="0"/>
              <a:t>Process creation</a:t>
            </a:r>
          </a:p>
          <a:p>
            <a:r>
              <a:rPr lang="en-US" dirty="0" smtClean="0"/>
              <a:t>In general purpose systems some way is needed to create and terminate processes as needed during operation</a:t>
            </a:r>
          </a:p>
          <a:p>
            <a:r>
              <a:rPr lang="en-US" dirty="0" smtClean="0"/>
              <a:t>There are four principal events that cause process to be created</a:t>
            </a:r>
          </a:p>
          <a:p>
            <a:r>
              <a:rPr lang="en-US" dirty="0" smtClean="0"/>
              <a:t>1. System initialization : when OS is booted, several processes are created. Some are foreground and some are background (</a:t>
            </a:r>
            <a:r>
              <a:rPr lang="en-US" b="1" dirty="0" smtClean="0"/>
              <a:t>daemons)</a:t>
            </a:r>
            <a:r>
              <a:rPr lang="en-US" dirty="0" smtClean="0"/>
              <a:t>. E.g. </a:t>
            </a:r>
            <a:r>
              <a:rPr lang="en-US" dirty="0" err="1" smtClean="0"/>
              <a:t>ps</a:t>
            </a:r>
            <a:r>
              <a:rPr lang="en-US" dirty="0" smtClean="0"/>
              <a:t> used to list running processes,</a:t>
            </a:r>
            <a:r>
              <a:rPr lang="en-US" dirty="0"/>
              <a:t> In Windows, the task manager can be used.</a:t>
            </a:r>
            <a:endParaRPr lang="en-US" dirty="0" smtClean="0"/>
          </a:p>
          <a:p>
            <a:r>
              <a:rPr lang="en-US" dirty="0" smtClean="0"/>
              <a:t>2. Execution of a process creation system call by a running process</a:t>
            </a:r>
          </a:p>
          <a:p>
            <a:r>
              <a:rPr lang="en-US" dirty="0" smtClean="0"/>
              <a:t>3. A user request to create a new process : by typing a command or double clicking an icon</a:t>
            </a:r>
          </a:p>
          <a:p>
            <a:r>
              <a:rPr lang="en-US" dirty="0" smtClean="0"/>
              <a:t>4. Initiation of a batch job </a:t>
            </a:r>
            <a:r>
              <a:rPr lang="en-US" dirty="0"/>
              <a:t>found on large </a:t>
            </a:r>
            <a:r>
              <a:rPr lang="en-US" dirty="0" smtClean="0"/>
              <a:t>mainframes</a:t>
            </a:r>
          </a:p>
          <a:p>
            <a:r>
              <a:rPr lang="en-US" b="1" dirty="0"/>
              <a:t>Technically, in all these cases, a new process is created by having an existing</a:t>
            </a:r>
          </a:p>
          <a:p>
            <a:r>
              <a:rPr lang="en-US" b="1" dirty="0"/>
              <a:t>process execute a process creation system </a:t>
            </a:r>
            <a:r>
              <a:rPr lang="en-US" b="1" dirty="0" smtClean="0"/>
              <a:t>call</a:t>
            </a:r>
          </a:p>
          <a:p>
            <a:r>
              <a:rPr lang="en-US" dirty="0"/>
              <a:t>After the fork, the two processes, </a:t>
            </a:r>
            <a:r>
              <a:rPr lang="en-US" dirty="0" smtClean="0"/>
              <a:t>the parent </a:t>
            </a:r>
            <a:r>
              <a:rPr lang="en-US" dirty="0"/>
              <a:t>and the child, have the same memory image, the same environment </a:t>
            </a:r>
            <a:r>
              <a:rPr lang="en-US" dirty="0" smtClean="0"/>
              <a:t>strings, and </a:t>
            </a:r>
            <a:r>
              <a:rPr lang="en-US" dirty="0"/>
              <a:t>the same open files. That is all there is. Usually, the child process then </a:t>
            </a:r>
            <a:r>
              <a:rPr lang="en-US" dirty="0" smtClean="0"/>
              <a:t>executes </a:t>
            </a:r>
            <a:r>
              <a:rPr lang="en-US" dirty="0" err="1" smtClean="0"/>
              <a:t>execve</a:t>
            </a:r>
            <a:r>
              <a:rPr lang="en-US" dirty="0" smtClean="0"/>
              <a:t> </a:t>
            </a:r>
            <a:r>
              <a:rPr lang="en-US" dirty="0"/>
              <a:t>or a similar system call to change its memory image and run a </a:t>
            </a:r>
            <a:r>
              <a:rPr lang="en-US" dirty="0" smtClean="0"/>
              <a:t>new </a:t>
            </a:r>
            <a:r>
              <a:rPr lang="en-US" dirty="0"/>
              <a:t>program</a:t>
            </a:r>
            <a:endParaRPr lang="en-US" b="1" dirty="0" smtClean="0"/>
          </a:p>
          <a:p>
            <a:r>
              <a:rPr lang="en-US" dirty="0" smtClean="0"/>
              <a:t>Why two step process in UNIX?</a:t>
            </a:r>
          </a:p>
          <a:p>
            <a:r>
              <a:rPr lang="en-US" dirty="0"/>
              <a:t>In Windows, in contrast, a single Win32 function call, </a:t>
            </a:r>
            <a:r>
              <a:rPr lang="en-US" dirty="0" err="1"/>
              <a:t>CreateProcess</a:t>
            </a:r>
            <a:r>
              <a:rPr lang="en-US" dirty="0"/>
              <a:t>, handles</a:t>
            </a:r>
          </a:p>
          <a:p>
            <a:r>
              <a:rPr lang="en-US" dirty="0"/>
              <a:t>both process creation and loading the correct program into the new process. This</a:t>
            </a:r>
          </a:p>
          <a:p>
            <a:r>
              <a:rPr lang="en-US" dirty="0"/>
              <a:t>call has 10 </a:t>
            </a:r>
            <a:r>
              <a:rPr lang="en-US" dirty="0" smtClean="0"/>
              <a:t>parameters</a:t>
            </a:r>
          </a:p>
          <a:p>
            <a:r>
              <a:rPr lang="en-US" dirty="0"/>
              <a:t>In both UNIX and Windows systems, after a process is created, the parent and</a:t>
            </a:r>
          </a:p>
          <a:p>
            <a:r>
              <a:rPr lang="en-US" dirty="0"/>
              <a:t>child have their own distinct address spaces</a:t>
            </a:r>
            <a:endParaRPr lang="en-US" dirty="0" smtClean="0"/>
          </a:p>
          <a:p>
            <a:endParaRPr lang="en-US" dirty="0"/>
          </a:p>
        </p:txBody>
      </p:sp>
    </p:spTree>
    <p:extLst>
      <p:ext uri="{BB962C8B-B14F-4D97-AF65-F5344CB8AC3E}">
        <p14:creationId xmlns:p14="http://schemas.microsoft.com/office/powerpoint/2010/main" val="8731225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62940" y="369339"/>
            <a:ext cx="11384280" cy="6008601"/>
          </a:xfrm>
          <a:prstGeom prst="rect">
            <a:avLst/>
          </a:prstGeom>
        </p:spPr>
        <p:txBody>
          <a:bodyPr wrap="square">
            <a:spAutoFit/>
          </a:bodyPr>
          <a:lstStyle/>
          <a:p>
            <a:pPr>
              <a:lnSpc>
                <a:spcPct val="107000"/>
              </a:lnSpc>
              <a:spcAft>
                <a:spcPts val="800"/>
              </a:spcAft>
            </a:pP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main()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id, no[10], </a:t>
            </a:r>
            <a:r>
              <a:rPr lang="en-US" dirty="0" err="1">
                <a:latin typeface="Calibri" panose="020F0502020204030204" pitchFamily="34" charset="0"/>
                <a:ea typeface="Calibri" panose="020F0502020204030204" pitchFamily="34" charset="0"/>
                <a:cs typeface="Shruti" panose="020B0502040204020203" pitchFamily="34" charset="0"/>
              </a:rPr>
              <a:t>n,p,i</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*sum, </a:t>
            </a:r>
            <a:r>
              <a:rPr lang="en-US" dirty="0" err="1">
                <a:latin typeface="Calibri" panose="020F0502020204030204" pitchFamily="34" charset="0"/>
                <a:ea typeface="Calibri" panose="020F0502020204030204" pitchFamily="34" charset="0"/>
                <a:cs typeface="Shruti" panose="020B0502040204020203" pitchFamily="34" charset="0"/>
              </a:rPr>
              <a:t>semid</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struct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sembuf</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sb</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p=5;</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n=10;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id = </a:t>
            </a:r>
            <a:r>
              <a:rPr lang="en-US" dirty="0" err="1">
                <a:latin typeface="Calibri" panose="020F0502020204030204" pitchFamily="34" charset="0"/>
                <a:ea typeface="Calibri" panose="020F0502020204030204" pitchFamily="34" charset="0"/>
                <a:cs typeface="Shruti" panose="020B0502040204020203" pitchFamily="34" charset="0"/>
              </a:rPr>
              <a:t>shmget</a:t>
            </a:r>
            <a:r>
              <a:rPr lang="en-US" dirty="0">
                <a:latin typeface="Calibri" panose="020F0502020204030204" pitchFamily="34" charset="0"/>
                <a:ea typeface="Calibri" panose="020F0502020204030204" pitchFamily="34" charset="0"/>
                <a:cs typeface="Shruti" panose="020B0502040204020203" pitchFamily="34" charset="0"/>
              </a:rPr>
              <a:t>(IPC_PRIVATE, </a:t>
            </a:r>
            <a:r>
              <a:rPr lang="en-US" dirty="0" err="1">
                <a:latin typeface="Calibri" panose="020F0502020204030204" pitchFamily="34" charset="0"/>
                <a:ea typeface="Calibri" panose="020F0502020204030204" pitchFamily="34" charset="0"/>
                <a:cs typeface="Shruti" panose="020B0502040204020203" pitchFamily="34" charset="0"/>
              </a:rPr>
              <a:t>sizeof</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IPC_CREAT | 0666);</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sum =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shmat</a:t>
            </a:r>
            <a:r>
              <a:rPr lang="en-US" dirty="0">
                <a:latin typeface="Calibri" panose="020F0502020204030204" pitchFamily="34" charset="0"/>
                <a:ea typeface="Calibri" panose="020F0502020204030204" pitchFamily="34" charset="0"/>
                <a:cs typeface="Shruti" panose="020B0502040204020203" pitchFamily="34" charset="0"/>
              </a:rPr>
              <a:t>(id, 0, 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semid</a:t>
            </a:r>
            <a:r>
              <a:rPr lang="en-US" dirty="0">
                <a:latin typeface="Calibri" panose="020F0502020204030204" pitchFamily="34" charset="0"/>
                <a:ea typeface="Calibri" panose="020F0502020204030204" pitchFamily="34" charset="0"/>
                <a:cs typeface="Shruti" panose="020B0502040204020203" pitchFamily="34" charset="0"/>
              </a:rPr>
              <a:t> = </a:t>
            </a:r>
            <a:r>
              <a:rPr lang="en-US" dirty="0" err="1">
                <a:latin typeface="Calibri" panose="020F0502020204030204" pitchFamily="34" charset="0"/>
                <a:ea typeface="Calibri" panose="020F0502020204030204" pitchFamily="34" charset="0"/>
                <a:cs typeface="Shruti" panose="020B0502040204020203" pitchFamily="34" charset="0"/>
              </a:rPr>
              <a:t>semget</a:t>
            </a:r>
            <a:r>
              <a:rPr lang="en-US" dirty="0">
                <a:latin typeface="Calibri" panose="020F0502020204030204" pitchFamily="34" charset="0"/>
                <a:ea typeface="Calibri" panose="020F0502020204030204" pitchFamily="34" charset="0"/>
                <a:cs typeface="Shruti" panose="020B0502040204020203" pitchFamily="34" charset="0"/>
              </a:rPr>
              <a:t>(KEY, 1, IPC_CREAT | 0666);</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semctl</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semid</a:t>
            </a:r>
            <a:r>
              <a:rPr lang="en-US" dirty="0">
                <a:latin typeface="Calibri" panose="020F0502020204030204" pitchFamily="34" charset="0"/>
                <a:ea typeface="Calibri" panose="020F0502020204030204" pitchFamily="34" charset="0"/>
                <a:cs typeface="Shruti" panose="020B0502040204020203" pitchFamily="34" charset="0"/>
              </a:rPr>
              <a:t>, 0, SETVAL, 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for(</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=0;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&lt;n;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no[</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 = i+1;</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*sum = 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5" name="Rectangle 4"/>
          <p:cNvSpPr/>
          <p:nvPr/>
        </p:nvSpPr>
        <p:spPr>
          <a:xfrm>
            <a:off x="6793230" y="751010"/>
            <a:ext cx="6096000" cy="4777205"/>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id = </a:t>
            </a:r>
            <a:r>
              <a:rPr lang="en-US" dirty="0" err="1">
                <a:latin typeface="Calibri" panose="020F0502020204030204" pitchFamily="34" charset="0"/>
                <a:ea typeface="Calibri" panose="020F0502020204030204" pitchFamily="34" charset="0"/>
                <a:cs typeface="Shruti" panose="020B0502040204020203" pitchFamily="34" charset="0"/>
              </a:rPr>
              <a:t>process_fork</a:t>
            </a:r>
            <a:r>
              <a:rPr lang="en-US" dirty="0">
                <a:latin typeface="Calibri" panose="020F0502020204030204" pitchFamily="34" charset="0"/>
                <a:ea typeface="Calibri" panose="020F0502020204030204" pitchFamily="34" charset="0"/>
                <a:cs typeface="Shruti" panose="020B0502040204020203" pitchFamily="34" charset="0"/>
              </a:rPr>
              <a:t>(p);</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for(</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=id;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&lt;n;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+=(p+1))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down(</a:t>
            </a:r>
            <a:r>
              <a:rPr lang="en-US" dirty="0" err="1">
                <a:latin typeface="Calibri" panose="020F0502020204030204" pitchFamily="34" charset="0"/>
                <a:ea typeface="Calibri" panose="020F0502020204030204" pitchFamily="34" charset="0"/>
                <a:cs typeface="Shruti" panose="020B0502040204020203" pitchFamily="34" charset="0"/>
              </a:rPr>
              <a:t>semid</a:t>
            </a:r>
            <a:r>
              <a:rPr lang="en-US" dirty="0">
                <a:latin typeface="Calibri" panose="020F0502020204030204" pitchFamily="34" charset="0"/>
                <a:ea typeface="Calibri" panose="020F0502020204030204" pitchFamily="34" charset="0"/>
                <a:cs typeface="Shruti" panose="020B0502040204020203" pitchFamily="34" charset="0"/>
              </a:rPr>
              <a:t>, 0, &amp;</a:t>
            </a:r>
            <a:r>
              <a:rPr lang="en-US" dirty="0" err="1">
                <a:latin typeface="Calibri" panose="020F0502020204030204" pitchFamily="34" charset="0"/>
                <a:ea typeface="Calibri" panose="020F0502020204030204" pitchFamily="34" charset="0"/>
                <a:cs typeface="Shruti" panose="020B0502040204020203" pitchFamily="34" charset="0"/>
              </a:rPr>
              <a:t>sb,id</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*sum += no[</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up(</a:t>
            </a:r>
            <a:r>
              <a:rPr lang="en-US" dirty="0" err="1">
                <a:latin typeface="Calibri" panose="020F0502020204030204" pitchFamily="34" charset="0"/>
                <a:ea typeface="Calibri" panose="020F0502020204030204" pitchFamily="34" charset="0"/>
                <a:cs typeface="Shruti" panose="020B0502040204020203" pitchFamily="34" charset="0"/>
              </a:rPr>
              <a:t>semid</a:t>
            </a:r>
            <a:r>
              <a:rPr lang="en-US" dirty="0">
                <a:latin typeface="Calibri" panose="020F0502020204030204" pitchFamily="34" charset="0"/>
                <a:ea typeface="Calibri" panose="020F0502020204030204" pitchFamily="34" charset="0"/>
                <a:cs typeface="Shruti" panose="020B0502040204020203" pitchFamily="34" charset="0"/>
              </a:rPr>
              <a:t>, 0, &amp;</a:t>
            </a:r>
            <a:r>
              <a:rPr lang="en-US" dirty="0" err="1">
                <a:latin typeface="Calibri" panose="020F0502020204030204" pitchFamily="34" charset="0"/>
                <a:ea typeface="Calibri" panose="020F0502020204030204" pitchFamily="34" charset="0"/>
                <a:cs typeface="Shruti" panose="020B0502040204020203" pitchFamily="34" charset="0"/>
              </a:rPr>
              <a:t>sb,id</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process_join</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id,p</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if(id == 0</a:t>
            </a:r>
            <a:r>
              <a:rPr lang="en-US" dirty="0" smtClean="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printf</a:t>
            </a:r>
            <a:r>
              <a:rPr lang="en-US" dirty="0">
                <a:latin typeface="Calibri" panose="020F0502020204030204" pitchFamily="34" charset="0"/>
                <a:ea typeface="Calibri" panose="020F0502020204030204" pitchFamily="34" charset="0"/>
                <a:cs typeface="Shruti" panose="020B0502040204020203" pitchFamily="34" charset="0"/>
              </a:rPr>
              <a:t>("Sum of %d to %d is %d\n",0,n, *sum);</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endParaRPr lang="en-US" dirty="0"/>
          </a:p>
        </p:txBody>
      </p:sp>
    </p:spTree>
    <p:extLst>
      <p:ext uri="{BB962C8B-B14F-4D97-AF65-F5344CB8AC3E}">
        <p14:creationId xmlns:p14="http://schemas.microsoft.com/office/powerpoint/2010/main" val="23060981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4890" y="1022705"/>
            <a:ext cx="6096000" cy="4378250"/>
          </a:xfrm>
          <a:prstGeom prst="rect">
            <a:avLst/>
          </a:prstGeom>
        </p:spPr>
        <p:txBody>
          <a:bodyPr>
            <a:spAutoFit/>
          </a:bodyPr>
          <a:lstStyle/>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int process_fork(int n)</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int i,id;</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for(i=1; i&lt;=n; i++)</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id=fork();</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if(id == 0)</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return i;</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	return 0;</a:t>
            </a:r>
          </a:p>
          <a:p>
            <a:pPr>
              <a:lnSpc>
                <a:spcPct val="107000"/>
              </a:lnSpc>
              <a:spcAft>
                <a:spcPts val="800"/>
              </a:spcAft>
            </a:pPr>
            <a:r>
              <a:rPr lang="en-US" smtClean="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6" name="Rectangle 5"/>
          <p:cNvSpPr/>
          <p:nvPr/>
        </p:nvSpPr>
        <p:spPr>
          <a:xfrm>
            <a:off x="5711190" y="624845"/>
            <a:ext cx="6096000" cy="5974071"/>
          </a:xfrm>
          <a:prstGeom prst="rect">
            <a:avLst/>
          </a:prstGeom>
        </p:spPr>
        <p:txBody>
          <a:bodyPr>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void </a:t>
            </a:r>
            <a:r>
              <a:rPr lang="en-US" dirty="0" err="1">
                <a:latin typeface="Calibri" panose="020F0502020204030204" pitchFamily="34" charset="0"/>
                <a:ea typeface="Calibri" panose="020F0502020204030204" pitchFamily="34" charset="0"/>
                <a:cs typeface="Shruti" panose="020B0502040204020203" pitchFamily="34" charset="0"/>
              </a:rPr>
              <a:t>process_join</a:t>
            </a:r>
            <a:r>
              <a:rPr lang="en-US" dirty="0">
                <a:latin typeface="Calibri" panose="020F0502020204030204" pitchFamily="34" charset="0"/>
                <a:ea typeface="Calibri" panose="020F0502020204030204" pitchFamily="34" charset="0"/>
                <a:cs typeface="Shruti" panose="020B0502040204020203" pitchFamily="34" charset="0"/>
              </a:rPr>
              <a:t>(</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id,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n)</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if(id == 0)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for(</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=0;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&lt;n; </a:t>
            </a:r>
            <a:r>
              <a:rPr lang="en-US" dirty="0" err="1">
                <a:latin typeface="Calibri" panose="020F0502020204030204" pitchFamily="34" charset="0"/>
                <a:ea typeface="Calibri" panose="020F0502020204030204" pitchFamily="34" charset="0"/>
                <a:cs typeface="Shruti" panose="020B0502040204020203" pitchFamily="34" charset="0"/>
              </a:rPr>
              <a:t>i</a:t>
            </a:r>
            <a:r>
              <a:rPr lang="en-US" dirty="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wait(&amp;s);</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else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exit(0);</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	}</a:t>
            </a:r>
          </a:p>
          <a:p>
            <a:pPr>
              <a:lnSpc>
                <a:spcPct val="107000"/>
              </a:lnSpc>
              <a:spcAft>
                <a:spcPts val="800"/>
              </a:spcAft>
            </a:pPr>
            <a:r>
              <a:rPr lang="en-US" dirty="0">
                <a:latin typeface="Calibri" panose="020F0502020204030204" pitchFamily="34" charset="0"/>
                <a:ea typeface="Calibri" panose="020F0502020204030204" pitchFamily="34" charset="0"/>
                <a:cs typeface="Shruti" panose="020B0502040204020203" pitchFamily="34" charset="0"/>
              </a:rPr>
              <a:t>}</a:t>
            </a: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8809638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IPC problems</a:t>
            </a:r>
            <a:endParaRPr lang="en-US" dirty="0"/>
          </a:p>
        </p:txBody>
      </p:sp>
      <p:sp>
        <p:nvSpPr>
          <p:cNvPr id="3" name="Content Placeholder 2"/>
          <p:cNvSpPr>
            <a:spLocks noGrp="1"/>
          </p:cNvSpPr>
          <p:nvPr>
            <p:ph idx="1"/>
          </p:nvPr>
        </p:nvSpPr>
        <p:spPr/>
        <p:txBody>
          <a:bodyPr/>
          <a:lstStyle/>
          <a:p>
            <a:r>
              <a:rPr lang="en-US" dirty="0" smtClean="0"/>
              <a:t>Reader and writer problem</a:t>
            </a:r>
          </a:p>
          <a:p>
            <a:pPr marL="0" indent="0">
              <a:buNone/>
            </a:pPr>
            <a:r>
              <a:rPr lang="en-US" dirty="0" smtClean="0"/>
              <a:t>e.g. airline reservation </a:t>
            </a:r>
          </a:p>
          <a:p>
            <a:pPr marL="0" indent="0">
              <a:buNone/>
            </a:pPr>
            <a:r>
              <a:rPr lang="en-US" dirty="0" smtClean="0"/>
              <a:t>Many readers and writers</a:t>
            </a:r>
          </a:p>
          <a:p>
            <a:pPr marL="0" indent="0">
              <a:buNone/>
            </a:pPr>
            <a:r>
              <a:rPr lang="en-US" dirty="0" smtClean="0"/>
              <a:t>2. Dining philosopher problem</a:t>
            </a:r>
          </a:p>
          <a:p>
            <a:pPr marL="0" indent="0">
              <a:buNone/>
            </a:pPr>
            <a:r>
              <a:rPr lang="en-US" dirty="0" smtClean="0"/>
              <a:t>3. The sleeping barber problem</a:t>
            </a:r>
          </a:p>
          <a:p>
            <a:pPr marL="0" indent="0">
              <a:buNone/>
            </a:pPr>
            <a:r>
              <a:rPr lang="en-US" dirty="0" smtClean="0"/>
              <a:t>Barber shop has One barber, one barber chair and n chairs for waiting</a:t>
            </a:r>
            <a:endParaRPr lang="en-US" dirty="0"/>
          </a:p>
        </p:txBody>
      </p:sp>
    </p:spTree>
    <p:extLst>
      <p:ext uri="{BB962C8B-B14F-4D97-AF65-F5344CB8AC3E}">
        <p14:creationId xmlns:p14="http://schemas.microsoft.com/office/powerpoint/2010/main" val="17914823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Dining philosopher problem</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757612" y="1747837"/>
            <a:ext cx="4676775" cy="3362325"/>
          </a:xfrm>
          <a:prstGeom prst="rect">
            <a:avLst/>
          </a:prstGeom>
        </p:spPr>
      </p:pic>
    </p:spTree>
    <p:extLst>
      <p:ext uri="{BB962C8B-B14F-4D97-AF65-F5344CB8AC3E}">
        <p14:creationId xmlns:p14="http://schemas.microsoft.com/office/powerpoint/2010/main" val="42064551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190" y="0"/>
            <a:ext cx="10515600" cy="1325563"/>
          </a:xfrm>
        </p:spPr>
        <p:txBody>
          <a:bodyPr/>
          <a:lstStyle/>
          <a:p>
            <a:r>
              <a:rPr lang="en-US" dirty="0" err="1" smtClean="0"/>
              <a:t>mutex</a:t>
            </a:r>
            <a:endParaRPr lang="en-US" dirty="0"/>
          </a:p>
        </p:txBody>
      </p:sp>
      <p:sp>
        <p:nvSpPr>
          <p:cNvPr id="3" name="Content Placeholder 2"/>
          <p:cNvSpPr>
            <a:spLocks noGrp="1"/>
          </p:cNvSpPr>
          <p:nvPr>
            <p:ph idx="1"/>
          </p:nvPr>
        </p:nvSpPr>
        <p:spPr>
          <a:xfrm>
            <a:off x="758190" y="1345565"/>
            <a:ext cx="10515600" cy="4351338"/>
          </a:xfrm>
        </p:spPr>
        <p:txBody>
          <a:bodyPr>
            <a:normAutofit lnSpcReduction="10000"/>
          </a:bodyPr>
          <a:lstStyle/>
          <a:p>
            <a:pPr algn="just"/>
            <a:r>
              <a:rPr lang="en-US" sz="2400" dirty="0"/>
              <a:t>When the semaphore’s ability to count is not needed, a simplified version </a:t>
            </a:r>
            <a:r>
              <a:rPr lang="en-US" sz="2400" dirty="0" smtClean="0"/>
              <a:t>of the </a:t>
            </a:r>
            <a:r>
              <a:rPr lang="en-US" sz="2400" dirty="0"/>
              <a:t>semaphore, called a </a:t>
            </a:r>
            <a:r>
              <a:rPr lang="en-US" sz="2400" dirty="0" err="1"/>
              <a:t>mutex</a:t>
            </a:r>
            <a:r>
              <a:rPr lang="en-US" sz="2400" dirty="0"/>
              <a:t>, is sometimes used. </a:t>
            </a:r>
            <a:r>
              <a:rPr lang="en-US" sz="2400" dirty="0" err="1"/>
              <a:t>Mutexes</a:t>
            </a:r>
            <a:r>
              <a:rPr lang="en-US" sz="2400" dirty="0"/>
              <a:t> are good only for </a:t>
            </a:r>
            <a:r>
              <a:rPr lang="en-US" sz="2400" dirty="0" smtClean="0"/>
              <a:t>managing mutual </a:t>
            </a:r>
            <a:r>
              <a:rPr lang="en-US" sz="2400" dirty="0"/>
              <a:t>exclusion to some shared resource or piece of code. They are </a:t>
            </a:r>
            <a:r>
              <a:rPr lang="en-US" sz="2400" dirty="0" smtClean="0"/>
              <a:t>easy and </a:t>
            </a:r>
            <a:r>
              <a:rPr lang="en-US" sz="2400" dirty="0"/>
              <a:t>efficient to implement, which makes them especially useful in thread </a:t>
            </a:r>
            <a:r>
              <a:rPr lang="en-US" sz="2400" dirty="0" smtClean="0"/>
              <a:t>packages that </a:t>
            </a:r>
            <a:r>
              <a:rPr lang="en-US" sz="2400" dirty="0"/>
              <a:t>are implemented entirely in user space</a:t>
            </a:r>
            <a:r>
              <a:rPr lang="en-US" sz="2400" dirty="0" smtClean="0"/>
              <a:t>.</a:t>
            </a:r>
          </a:p>
          <a:p>
            <a:pPr algn="just"/>
            <a:r>
              <a:rPr lang="en-US" sz="2400" dirty="0" err="1" smtClean="0"/>
              <a:t>Mutex</a:t>
            </a:r>
            <a:r>
              <a:rPr lang="en-US" sz="2400" dirty="0" smtClean="0"/>
              <a:t> is a variable that can be in one of two states : unlocked or locked, 0 means unlocked and 1 means locked</a:t>
            </a:r>
          </a:p>
          <a:p>
            <a:pPr algn="just"/>
            <a:r>
              <a:rPr lang="en-US" sz="2400" dirty="0" smtClean="0"/>
              <a:t>When thread needs  access to critical section it calls </a:t>
            </a:r>
            <a:r>
              <a:rPr lang="en-US" sz="2400" b="1" i="1" dirty="0" err="1" smtClean="0"/>
              <a:t>mutex_lock</a:t>
            </a:r>
            <a:r>
              <a:rPr lang="en-US" sz="2400" b="1" i="1" dirty="0" smtClean="0"/>
              <a:t>. </a:t>
            </a:r>
            <a:r>
              <a:rPr lang="en-US" sz="2400" dirty="0" smtClean="0"/>
              <a:t>If the </a:t>
            </a:r>
            <a:r>
              <a:rPr lang="en-US" sz="2400" dirty="0" err="1" smtClean="0"/>
              <a:t>mutex</a:t>
            </a:r>
            <a:r>
              <a:rPr lang="en-US" sz="2400" dirty="0" smtClean="0"/>
              <a:t> is current unlocked then it succeeds and calling thread is free to enter critical section. On the other hand if the </a:t>
            </a:r>
            <a:r>
              <a:rPr lang="en-US" sz="2400" dirty="0" err="1" smtClean="0"/>
              <a:t>mutex</a:t>
            </a:r>
            <a:r>
              <a:rPr lang="en-US" sz="2400" dirty="0" smtClean="0"/>
              <a:t> is already locked, the calling thread is blocked until the other thread leave critical section</a:t>
            </a:r>
          </a:p>
          <a:p>
            <a:pPr algn="just"/>
            <a:r>
              <a:rPr lang="en-US" sz="2400" dirty="0" err="1" smtClean="0"/>
              <a:t>Similary</a:t>
            </a:r>
            <a:r>
              <a:rPr lang="en-US" sz="2400" dirty="0" smtClean="0"/>
              <a:t> when thread leave critical section called </a:t>
            </a:r>
            <a:r>
              <a:rPr lang="en-US" sz="2400" b="1" i="1" dirty="0" err="1" smtClean="0"/>
              <a:t>mutex_unlock</a:t>
            </a:r>
            <a:endParaRPr lang="en-US" sz="2400" b="1" i="1" dirty="0" smtClean="0"/>
          </a:p>
          <a:p>
            <a:pPr algn="just"/>
            <a:endParaRPr lang="en-US" sz="2400" dirty="0"/>
          </a:p>
        </p:txBody>
      </p:sp>
    </p:spTree>
    <p:extLst>
      <p:ext uri="{BB962C8B-B14F-4D97-AF65-F5344CB8AC3E}">
        <p14:creationId xmlns:p14="http://schemas.microsoft.com/office/powerpoint/2010/main" val="40841962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0120" y="1720840"/>
            <a:ext cx="8183880" cy="3970318"/>
          </a:xfrm>
          <a:prstGeom prst="rect">
            <a:avLst/>
          </a:prstGeom>
        </p:spPr>
        <p:txBody>
          <a:bodyPr wrap="square">
            <a:spAutoFit/>
          </a:bodyPr>
          <a:lstStyle/>
          <a:p>
            <a:r>
              <a:rPr lang="en-US" dirty="0" err="1">
                <a:latin typeface="Helvetica" panose="020B0604020202020204" pitchFamily="34" charset="0"/>
              </a:rPr>
              <a:t>mutex</a:t>
            </a:r>
            <a:r>
              <a:rPr lang="en-US" dirty="0">
                <a:latin typeface="Helvetica" panose="020B0604020202020204" pitchFamily="34" charset="0"/>
              </a:rPr>
              <a:t> lock:</a:t>
            </a:r>
          </a:p>
          <a:p>
            <a:r>
              <a:rPr lang="en-US" dirty="0">
                <a:latin typeface="Helvetica" panose="020B0604020202020204" pitchFamily="34" charset="0"/>
              </a:rPr>
              <a:t>TSL REGISTER,MUTEX | copy </a:t>
            </a:r>
            <a:r>
              <a:rPr lang="en-US" dirty="0" err="1">
                <a:latin typeface="Helvetica" panose="020B0604020202020204" pitchFamily="34" charset="0"/>
              </a:rPr>
              <a:t>mutex</a:t>
            </a:r>
            <a:r>
              <a:rPr lang="en-US" dirty="0">
                <a:latin typeface="Helvetica" panose="020B0604020202020204" pitchFamily="34" charset="0"/>
              </a:rPr>
              <a:t> to register and set </a:t>
            </a:r>
            <a:r>
              <a:rPr lang="en-US" dirty="0" err="1">
                <a:latin typeface="Helvetica" panose="020B0604020202020204" pitchFamily="34" charset="0"/>
              </a:rPr>
              <a:t>mutex</a:t>
            </a:r>
            <a:r>
              <a:rPr lang="en-US" dirty="0">
                <a:latin typeface="Helvetica" panose="020B0604020202020204" pitchFamily="34" charset="0"/>
              </a:rPr>
              <a:t> to 1</a:t>
            </a:r>
          </a:p>
          <a:p>
            <a:r>
              <a:rPr lang="en-US" dirty="0">
                <a:latin typeface="Helvetica" panose="020B0604020202020204" pitchFamily="34" charset="0"/>
              </a:rPr>
              <a:t>CMP REGISTER,#0 | was </a:t>
            </a:r>
            <a:r>
              <a:rPr lang="en-US" dirty="0" err="1">
                <a:latin typeface="Helvetica" panose="020B0604020202020204" pitchFamily="34" charset="0"/>
              </a:rPr>
              <a:t>mutex</a:t>
            </a:r>
            <a:r>
              <a:rPr lang="en-US" dirty="0">
                <a:latin typeface="Helvetica" panose="020B0604020202020204" pitchFamily="34" charset="0"/>
              </a:rPr>
              <a:t> zero?</a:t>
            </a:r>
          </a:p>
          <a:p>
            <a:r>
              <a:rPr lang="en-US" dirty="0">
                <a:latin typeface="Helvetica" panose="020B0604020202020204" pitchFamily="34" charset="0"/>
              </a:rPr>
              <a:t>JZE ok | if it was zero, </a:t>
            </a:r>
            <a:r>
              <a:rPr lang="en-US" dirty="0" err="1">
                <a:latin typeface="Helvetica" panose="020B0604020202020204" pitchFamily="34" charset="0"/>
              </a:rPr>
              <a:t>mutex</a:t>
            </a:r>
            <a:r>
              <a:rPr lang="en-US" dirty="0">
                <a:latin typeface="Helvetica" panose="020B0604020202020204" pitchFamily="34" charset="0"/>
              </a:rPr>
              <a:t> was unlocked, so return</a:t>
            </a:r>
          </a:p>
          <a:p>
            <a:r>
              <a:rPr lang="en-US" dirty="0">
                <a:latin typeface="Helvetica" panose="020B0604020202020204" pitchFamily="34" charset="0"/>
              </a:rPr>
              <a:t>CALL thread yield | </a:t>
            </a:r>
            <a:r>
              <a:rPr lang="en-US" dirty="0" err="1">
                <a:latin typeface="Helvetica" panose="020B0604020202020204" pitchFamily="34" charset="0"/>
              </a:rPr>
              <a:t>mutex</a:t>
            </a:r>
            <a:r>
              <a:rPr lang="en-US" dirty="0">
                <a:latin typeface="Helvetica" panose="020B0604020202020204" pitchFamily="34" charset="0"/>
              </a:rPr>
              <a:t> is busy; schedule another thread</a:t>
            </a:r>
          </a:p>
          <a:p>
            <a:r>
              <a:rPr lang="en-US" dirty="0">
                <a:latin typeface="Helvetica" panose="020B0604020202020204" pitchFamily="34" charset="0"/>
              </a:rPr>
              <a:t>JMP </a:t>
            </a:r>
            <a:r>
              <a:rPr lang="en-US" dirty="0" err="1">
                <a:latin typeface="Helvetica" panose="020B0604020202020204" pitchFamily="34" charset="0"/>
              </a:rPr>
              <a:t>mutex</a:t>
            </a:r>
            <a:r>
              <a:rPr lang="en-US" dirty="0">
                <a:latin typeface="Helvetica" panose="020B0604020202020204" pitchFamily="34" charset="0"/>
              </a:rPr>
              <a:t> lock | </a:t>
            </a:r>
            <a:r>
              <a:rPr lang="en-US" dirty="0" err="1">
                <a:latin typeface="Helvetica" panose="020B0604020202020204" pitchFamily="34" charset="0"/>
              </a:rPr>
              <a:t>tr</a:t>
            </a:r>
            <a:r>
              <a:rPr lang="en-US" dirty="0">
                <a:latin typeface="Helvetica" panose="020B0604020202020204" pitchFamily="34" charset="0"/>
              </a:rPr>
              <a:t> y again</a:t>
            </a:r>
          </a:p>
          <a:p>
            <a:r>
              <a:rPr lang="en-US" dirty="0">
                <a:latin typeface="Helvetica" panose="020B0604020202020204" pitchFamily="34" charset="0"/>
              </a:rPr>
              <a:t>ok: RET | </a:t>
            </a:r>
            <a:r>
              <a:rPr lang="en-US" dirty="0" err="1">
                <a:latin typeface="Helvetica" panose="020B0604020202020204" pitchFamily="34" charset="0"/>
              </a:rPr>
              <a:t>retur</a:t>
            </a:r>
            <a:r>
              <a:rPr lang="en-US" dirty="0">
                <a:latin typeface="Helvetica" panose="020B0604020202020204" pitchFamily="34" charset="0"/>
              </a:rPr>
              <a:t> n to caller; critical region </a:t>
            </a:r>
            <a:r>
              <a:rPr lang="en-US" dirty="0" smtClean="0">
                <a:latin typeface="Helvetica" panose="020B0604020202020204" pitchFamily="34" charset="0"/>
              </a:rPr>
              <a:t>entered</a:t>
            </a:r>
          </a:p>
          <a:p>
            <a:endParaRPr lang="en-US" dirty="0">
              <a:latin typeface="Helvetica" panose="020B0604020202020204" pitchFamily="34" charset="0"/>
            </a:endParaRPr>
          </a:p>
          <a:p>
            <a:r>
              <a:rPr lang="en-US" dirty="0" err="1">
                <a:latin typeface="Helvetica" panose="020B0604020202020204" pitchFamily="34" charset="0"/>
              </a:rPr>
              <a:t>mutex</a:t>
            </a:r>
            <a:r>
              <a:rPr lang="en-US" dirty="0">
                <a:latin typeface="Helvetica" panose="020B0604020202020204" pitchFamily="34" charset="0"/>
              </a:rPr>
              <a:t> unlock:</a:t>
            </a:r>
          </a:p>
          <a:p>
            <a:r>
              <a:rPr lang="en-US" dirty="0">
                <a:latin typeface="Helvetica" panose="020B0604020202020204" pitchFamily="34" charset="0"/>
              </a:rPr>
              <a:t>MOVE MUTEX,#0 | store a 0 in </a:t>
            </a:r>
            <a:r>
              <a:rPr lang="en-US" dirty="0" err="1">
                <a:latin typeface="Helvetica" panose="020B0604020202020204" pitchFamily="34" charset="0"/>
              </a:rPr>
              <a:t>mutex</a:t>
            </a:r>
            <a:endParaRPr lang="en-US" dirty="0">
              <a:latin typeface="Helvetica" panose="020B0604020202020204" pitchFamily="34" charset="0"/>
            </a:endParaRPr>
          </a:p>
          <a:p>
            <a:r>
              <a:rPr lang="en-US" dirty="0">
                <a:latin typeface="Helvetica" panose="020B0604020202020204" pitchFamily="34" charset="0"/>
              </a:rPr>
              <a:t>RET |</a:t>
            </a:r>
            <a:r>
              <a:rPr lang="en-US" dirty="0" err="1">
                <a:latin typeface="Helvetica" panose="020B0604020202020204" pitchFamily="34" charset="0"/>
              </a:rPr>
              <a:t>retur</a:t>
            </a:r>
            <a:r>
              <a:rPr lang="en-US" dirty="0">
                <a:latin typeface="Helvetica" panose="020B0604020202020204" pitchFamily="34" charset="0"/>
              </a:rPr>
              <a:t> n to </a:t>
            </a:r>
            <a:r>
              <a:rPr lang="en-US" dirty="0" smtClean="0">
                <a:latin typeface="Helvetica" panose="020B0604020202020204" pitchFamily="34" charset="0"/>
              </a:rPr>
              <a:t>caller</a:t>
            </a:r>
          </a:p>
          <a:p>
            <a:endParaRPr lang="en-US" dirty="0">
              <a:latin typeface="Helvetica" panose="020B0604020202020204" pitchFamily="34" charset="0"/>
            </a:endParaRPr>
          </a:p>
          <a:p>
            <a:r>
              <a:rPr lang="en-US" dirty="0" smtClean="0">
                <a:latin typeface="Helvetica" panose="020B0604020202020204" pitchFamily="34" charset="0"/>
              </a:rPr>
              <a:t>Here suppose thread do busy waiting then it will loop forever and never acquired the lock</a:t>
            </a:r>
            <a:endParaRPr lang="en-US" dirty="0"/>
          </a:p>
        </p:txBody>
      </p:sp>
    </p:spTree>
    <p:extLst>
      <p:ext uri="{BB962C8B-B14F-4D97-AF65-F5344CB8AC3E}">
        <p14:creationId xmlns:p14="http://schemas.microsoft.com/office/powerpoint/2010/main" val="417758674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19150" y="417705"/>
            <a:ext cx="9685020" cy="6195286"/>
          </a:xfrm>
          <a:prstGeom prst="rect">
            <a:avLst/>
          </a:prstGeom>
        </p:spPr>
        <p:txBody>
          <a:bodyPr wrap="square">
            <a:spAutoFit/>
          </a:bodyPr>
          <a:lstStyle/>
          <a:p>
            <a:pPr>
              <a:lnSpc>
                <a:spcPct val="107000"/>
              </a:lnSpc>
              <a:spcAft>
                <a:spcPts val="800"/>
              </a:spcAft>
            </a:pPr>
            <a:r>
              <a:rPr lang="en-US" dirty="0" err="1">
                <a:latin typeface="Calibri" panose="020F0502020204030204" pitchFamily="34" charset="0"/>
                <a:ea typeface="Calibri" panose="020F0502020204030204" pitchFamily="34" charset="0"/>
                <a:cs typeface="Shruti" panose="020B0502040204020203" pitchFamily="34" charset="0"/>
              </a:rPr>
              <a:t>int</a:t>
            </a:r>
            <a:r>
              <a:rPr lang="en-US" dirty="0">
                <a:latin typeface="Calibri" panose="020F0502020204030204" pitchFamily="34" charset="0"/>
                <a:ea typeface="Calibri" panose="020F0502020204030204" pitchFamily="34" charset="0"/>
                <a:cs typeface="Shruti" panose="020B0502040204020203" pitchFamily="34" charset="0"/>
              </a:rPr>
              <a:t> min;</a:t>
            </a:r>
          </a:p>
          <a:p>
            <a:pPr>
              <a:lnSpc>
                <a:spcPct val="107000"/>
              </a:lnSpc>
              <a:spcAft>
                <a:spcPts val="800"/>
              </a:spcAft>
            </a:pPr>
            <a:r>
              <a:rPr lang="en-US" dirty="0" err="1">
                <a:latin typeface="Calibri" panose="020F0502020204030204" pitchFamily="34" charset="0"/>
                <a:ea typeface="Calibri" panose="020F0502020204030204" pitchFamily="34" charset="0"/>
                <a:cs typeface="Shruti" panose="020B0502040204020203" pitchFamily="34" charset="0"/>
              </a:rPr>
              <a:t>pthread_mutex_t</a:t>
            </a:r>
            <a:r>
              <a:rPr lang="en-US" dirty="0">
                <a:latin typeface="Calibri" panose="020F0502020204030204" pitchFamily="34" charset="0"/>
                <a:ea typeface="Calibri" panose="020F0502020204030204" pitchFamily="34" charset="0"/>
                <a:cs typeface="Shruti" panose="020B0502040204020203" pitchFamily="34" charset="0"/>
              </a:rPr>
              <a:t> </a:t>
            </a:r>
            <a:r>
              <a:rPr lang="en-US" dirty="0" err="1">
                <a:latin typeface="Calibri" panose="020F0502020204030204" pitchFamily="34" charset="0"/>
                <a:ea typeface="Calibri" panose="020F0502020204030204" pitchFamily="34" charset="0"/>
                <a:cs typeface="Shruti" panose="020B0502040204020203" pitchFamily="34" charset="0"/>
              </a:rPr>
              <a:t>mutex</a:t>
            </a:r>
            <a:r>
              <a:rPr lang="en-US" dirty="0">
                <a:latin typeface="Calibri" panose="020F0502020204030204" pitchFamily="34" charset="0"/>
                <a:ea typeface="Calibri" panose="020F0502020204030204" pitchFamily="34" charset="0"/>
                <a:cs typeface="Shruti" panose="020B0502040204020203" pitchFamily="34" charset="0"/>
              </a:rPr>
              <a:t> = PTHREAD_MUTEX_INITIALIZER</a:t>
            </a:r>
            <a:r>
              <a:rPr lang="en-US" dirty="0" smtClean="0">
                <a:latin typeface="Calibri" panose="020F0502020204030204" pitchFamily="34" charset="0"/>
                <a:ea typeface="Calibri" panose="020F0502020204030204" pitchFamily="34" charset="0"/>
                <a:cs typeface="Shruti" panose="020B0502040204020203" pitchFamily="34" charset="0"/>
              </a:rPr>
              <a:t>;</a:t>
            </a:r>
          </a:p>
          <a:p>
            <a:pPr>
              <a:lnSpc>
                <a:spcPct val="107000"/>
              </a:lnSpc>
              <a:spcAft>
                <a:spcPts val="800"/>
              </a:spcAft>
            </a:pP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a:latin typeface="Calibri" panose="020F0502020204030204" pitchFamily="34" charset="0"/>
              <a:ea typeface="Calibri" panose="020F0502020204030204" pitchFamily="34" charset="0"/>
              <a:cs typeface="Shruti" panose="020B0502040204020203" pitchFamily="34" charset="0"/>
            </a:endParaRPr>
          </a:p>
          <a:p>
            <a:endParaRPr lang="en-US" dirty="0" smtClean="0"/>
          </a:p>
          <a:p>
            <a:endParaRPr lang="en-US" dirty="0"/>
          </a:p>
          <a:p>
            <a:endParaRPr lang="en-US" dirty="0" smtClean="0"/>
          </a:p>
          <a:p>
            <a:endParaRPr lang="en-US" dirty="0"/>
          </a:p>
          <a:p>
            <a:r>
              <a:rPr lang="en-US" dirty="0" err="1" smtClean="0"/>
              <a:t>pthread_mutex_lock</a:t>
            </a:r>
            <a:r>
              <a:rPr lang="en-US" dirty="0"/>
              <a:t>(&amp;</a:t>
            </a:r>
            <a:r>
              <a:rPr lang="en-US" dirty="0" err="1"/>
              <a:t>mutex</a:t>
            </a:r>
            <a:r>
              <a:rPr lang="en-US" dirty="0"/>
              <a:t>);</a:t>
            </a:r>
          </a:p>
          <a:p>
            <a:r>
              <a:rPr lang="en-US" dirty="0"/>
              <a:t>	if(mint &lt; min)</a:t>
            </a:r>
          </a:p>
          <a:p>
            <a:r>
              <a:rPr lang="en-US" dirty="0"/>
              <a:t>		min = mint;</a:t>
            </a:r>
          </a:p>
          <a:p>
            <a:r>
              <a:rPr lang="en-US" dirty="0"/>
              <a:t>	</a:t>
            </a:r>
            <a:r>
              <a:rPr lang="en-US" dirty="0" err="1"/>
              <a:t>pthread_mutex_unlock</a:t>
            </a:r>
            <a:r>
              <a:rPr lang="en-US" dirty="0"/>
              <a:t>(&amp;</a:t>
            </a:r>
            <a:r>
              <a:rPr lang="en-US" dirty="0" err="1"/>
              <a:t>mutex</a:t>
            </a:r>
            <a:r>
              <a:rPr lang="en-US" dirty="0" smtClean="0"/>
              <a:t>);</a:t>
            </a:r>
            <a:endParaRPr lang="en-US" dirty="0" smtClean="0">
              <a:latin typeface="Calibri" panose="020F0502020204030204" pitchFamily="34" charset="0"/>
              <a:ea typeface="Calibri" panose="020F0502020204030204" pitchFamily="34" charset="0"/>
              <a:cs typeface="Shruti" panose="020B0502040204020203" pitchFamily="34" charset="0"/>
            </a:endParaRPr>
          </a:p>
          <a:p>
            <a:pPr>
              <a:lnSpc>
                <a:spcPct val="107000"/>
              </a:lnSpc>
              <a:spcAft>
                <a:spcPts val="800"/>
              </a:spcAft>
            </a:pPr>
            <a:endParaRPr lang="en-US" dirty="0">
              <a:effectLst/>
              <a:latin typeface="Calibri" panose="020F0502020204030204" pitchFamily="34" charset="0"/>
              <a:ea typeface="Calibri" panose="020F0502020204030204" pitchFamily="34" charset="0"/>
              <a:cs typeface="Shruti" panose="020B0502040204020203" pitchFamily="34" charset="0"/>
            </a:endParaRPr>
          </a:p>
        </p:txBody>
      </p:sp>
      <p:sp>
        <p:nvSpPr>
          <p:cNvPr id="7" name="Rectangle 6"/>
          <p:cNvSpPr/>
          <p:nvPr/>
        </p:nvSpPr>
        <p:spPr>
          <a:xfrm>
            <a:off x="704850" y="1571046"/>
            <a:ext cx="6096000" cy="3350148"/>
          </a:xfrm>
          <a:prstGeom prst="rect">
            <a:avLst/>
          </a:prstGeom>
        </p:spPr>
        <p:txBody>
          <a:bodyPr>
            <a:spAutoFit/>
          </a:bodyPr>
          <a:lstStyle/>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void *</a:t>
            </a:r>
            <a:r>
              <a:rPr lang="en-US" dirty="0" err="1">
                <a:latin typeface="Times New Roman" panose="02020603050405020304" pitchFamily="18" charset="0"/>
                <a:ea typeface="Calibri" panose="020F0502020204030204" pitchFamily="34" charset="0"/>
                <a:cs typeface="Shruti" panose="020B0502040204020203" pitchFamily="34" charset="0"/>
              </a:rPr>
              <a:t>findmin</a:t>
            </a:r>
            <a:r>
              <a:rPr lang="en-US" dirty="0">
                <a:latin typeface="Times New Roman" panose="02020603050405020304" pitchFamily="18" charset="0"/>
                <a:ea typeface="Calibri" panose="020F0502020204030204" pitchFamily="34" charset="0"/>
                <a:cs typeface="Shruti" panose="020B0502040204020203" pitchFamily="34" charset="0"/>
              </a:rPr>
              <a:t>(void *</a:t>
            </a:r>
            <a:r>
              <a:rPr lang="en-US" dirty="0" err="1">
                <a:latin typeface="Times New Roman" panose="02020603050405020304" pitchFamily="18" charset="0"/>
                <a:ea typeface="Calibri" panose="020F0502020204030204" pitchFamily="34" charset="0"/>
                <a:cs typeface="Shruti" panose="020B0502040204020203" pitchFamily="34" charset="0"/>
              </a:rPr>
              <a:t>th</a:t>
            </a: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int</a:t>
            </a: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array,i,s,mint</a:t>
            </a:r>
            <a:r>
              <a:rPr lang="en-US" dirty="0">
                <a:latin typeface="Times New Roman" panose="02020603050405020304" pitchFamily="18" charset="0"/>
                <a:ea typeface="Calibri" panose="020F0502020204030204" pitchFamily="34" charset="0"/>
                <a:cs typeface="Shruti" panose="020B0502040204020203" pitchFamily="34" charset="0"/>
              </a:rPr>
              <a:t>;</a:t>
            </a:r>
            <a:endParaRPr lang="en-US"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spcAft>
                <a:spcPts val="800"/>
              </a:spcAft>
            </a:pPr>
            <a:r>
              <a:rPr lang="en-US" dirty="0">
                <a:latin typeface="Times New Roman" panose="02020603050405020304" pitchFamily="18" charset="0"/>
                <a:ea typeface="Calibri" panose="020F0502020204030204" pitchFamily="34" charset="0"/>
                <a:cs typeface="Shruti" panose="020B0502040204020203" pitchFamily="34" charset="0"/>
              </a:rPr>
              <a:t>	array = (</a:t>
            </a:r>
            <a:r>
              <a:rPr lang="en-US" dirty="0" err="1">
                <a:latin typeface="Times New Roman" panose="02020603050405020304" pitchFamily="18" charset="0"/>
                <a:ea typeface="Calibri" panose="020F0502020204030204" pitchFamily="34" charset="0"/>
                <a:cs typeface="Shruti" panose="020B0502040204020203" pitchFamily="34" charset="0"/>
              </a:rPr>
              <a:t>int</a:t>
            </a:r>
            <a:r>
              <a:rPr lang="en-US" dirty="0">
                <a:latin typeface="Times New Roman" panose="02020603050405020304" pitchFamily="18" charset="0"/>
                <a:ea typeface="Calibri" panose="020F0502020204030204" pitchFamily="34" charset="0"/>
                <a:cs typeface="Shruti" panose="020B0502040204020203" pitchFamily="34" charset="0"/>
              </a:rPr>
              <a:t> *)</a:t>
            </a:r>
            <a:r>
              <a:rPr lang="en-US" dirty="0" err="1">
                <a:latin typeface="Times New Roman" panose="02020603050405020304" pitchFamily="18" charset="0"/>
                <a:ea typeface="Calibri" panose="020F0502020204030204" pitchFamily="34" charset="0"/>
                <a:cs typeface="Shruti" panose="020B0502040204020203" pitchFamily="34" charset="0"/>
              </a:rPr>
              <a:t>th</a:t>
            </a:r>
            <a:r>
              <a:rPr lang="en-US" dirty="0">
                <a:latin typeface="Times New Roman" panose="02020603050405020304" pitchFamily="18" charset="0"/>
                <a:ea typeface="Calibri" panose="020F0502020204030204" pitchFamily="34" charset="0"/>
                <a:cs typeface="Shruti" panose="020B0502040204020203" pitchFamily="34" charset="0"/>
              </a:rPr>
              <a:t>;</a:t>
            </a:r>
          </a:p>
          <a:p>
            <a:r>
              <a:rPr lang="en-US" dirty="0"/>
              <a:t>                mint = array[0];</a:t>
            </a:r>
          </a:p>
          <a:p>
            <a:r>
              <a:rPr lang="en-US" dirty="0"/>
              <a:t>	for(</a:t>
            </a:r>
            <a:r>
              <a:rPr lang="en-US" dirty="0" err="1"/>
              <a:t>i</a:t>
            </a:r>
            <a:r>
              <a:rPr lang="en-US" dirty="0"/>
              <a:t>=0;i&lt;SIZE/</a:t>
            </a:r>
            <a:r>
              <a:rPr lang="en-US" dirty="0" err="1"/>
              <a:t>NUM_THREADS;i</a:t>
            </a:r>
            <a:r>
              <a:rPr lang="en-US" dirty="0"/>
              <a:t>++)</a:t>
            </a:r>
          </a:p>
          <a:p>
            <a:r>
              <a:rPr lang="en-US" dirty="0"/>
              <a:t>	{</a:t>
            </a:r>
          </a:p>
          <a:p>
            <a:r>
              <a:rPr lang="en-US" dirty="0"/>
              <a:t>		if(mint&gt;array[</a:t>
            </a:r>
            <a:r>
              <a:rPr lang="en-US" dirty="0" err="1"/>
              <a:t>i</a:t>
            </a:r>
            <a:r>
              <a:rPr lang="en-US" dirty="0"/>
              <a:t>])</a:t>
            </a:r>
          </a:p>
          <a:p>
            <a:r>
              <a:rPr lang="en-US" dirty="0"/>
              <a:t>			mint = array[</a:t>
            </a:r>
            <a:r>
              <a:rPr lang="en-US" dirty="0" err="1"/>
              <a:t>i</a:t>
            </a:r>
            <a:r>
              <a:rPr lang="en-US" dirty="0"/>
              <a:t>];</a:t>
            </a:r>
          </a:p>
          <a:p>
            <a:r>
              <a:rPr lang="en-US" dirty="0"/>
              <a:t>	}</a:t>
            </a:r>
          </a:p>
        </p:txBody>
      </p:sp>
    </p:spTree>
    <p:extLst>
      <p:ext uri="{BB962C8B-B14F-4D97-AF65-F5344CB8AC3E}">
        <p14:creationId xmlns:p14="http://schemas.microsoft.com/office/powerpoint/2010/main" val="18598711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smtClean="0"/>
              <a:t>Low level synchronization</a:t>
            </a:r>
            <a:endParaRPr lang="en-US" dirty="0"/>
          </a:p>
        </p:txBody>
      </p:sp>
      <p:sp>
        <p:nvSpPr>
          <p:cNvPr id="3" name="Content Placeholder 2"/>
          <p:cNvSpPr>
            <a:spLocks noGrp="1"/>
          </p:cNvSpPr>
          <p:nvPr>
            <p:ph idx="1"/>
          </p:nvPr>
        </p:nvSpPr>
        <p:spPr>
          <a:xfrm>
            <a:off x="838200" y="854075"/>
            <a:ext cx="10515600" cy="4351338"/>
          </a:xfrm>
        </p:spPr>
        <p:txBody>
          <a:bodyPr>
            <a:normAutofit fontScale="47500" lnSpcReduction="20000"/>
          </a:bodyPr>
          <a:lstStyle/>
          <a:p>
            <a:pPr algn="just"/>
            <a:r>
              <a:rPr lang="en-US" sz="3600" dirty="0" smtClean="0"/>
              <a:t>Interchange the order of down and up</a:t>
            </a:r>
          </a:p>
          <a:p>
            <a:pPr algn="just"/>
            <a:r>
              <a:rPr lang="en-US" sz="3600" dirty="0" smtClean="0"/>
              <a:t>It cause dead lock</a:t>
            </a:r>
          </a:p>
          <a:p>
            <a:pPr algn="just"/>
            <a:r>
              <a:rPr lang="en-US" sz="3600" dirty="0" smtClean="0"/>
              <a:t>Higher level synchronization called monitor proposed by </a:t>
            </a:r>
            <a:r>
              <a:rPr lang="en-US" sz="3600" dirty="0" err="1" smtClean="0"/>
              <a:t>hoare</a:t>
            </a:r>
            <a:r>
              <a:rPr lang="en-US" sz="3600" dirty="0" smtClean="0"/>
              <a:t> and Hansen</a:t>
            </a:r>
          </a:p>
          <a:p>
            <a:pPr algn="just"/>
            <a:r>
              <a:rPr lang="en-US" sz="3600" dirty="0" smtClean="0"/>
              <a:t>Monitor is collection of procedures, variables and data structures that all are grouped together in a special kind of module or package</a:t>
            </a:r>
          </a:p>
          <a:p>
            <a:pPr algn="just"/>
            <a:r>
              <a:rPr lang="en-US" sz="3600" dirty="0" smtClean="0"/>
              <a:t>Process may call the procedure. Procedure declared inside monitor can access only those variables declared locally within the monitor</a:t>
            </a:r>
          </a:p>
          <a:p>
            <a:pPr algn="just"/>
            <a:r>
              <a:rPr lang="en-US" sz="3600" dirty="0" smtClean="0"/>
              <a:t>Only one process can be active in a monitor at any instant. Monitor are programming language construct so compiler knows that they are special and handle calls to monitor procedures differently from other procedure calls</a:t>
            </a:r>
          </a:p>
          <a:p>
            <a:pPr algn="just"/>
            <a:r>
              <a:rPr lang="en-US" sz="3600" dirty="0" smtClean="0"/>
              <a:t>When a process call monitor procedure, the first few instructions of the procedure will check to see if any process is currently active within the monitor</a:t>
            </a:r>
          </a:p>
          <a:p>
            <a:pPr algn="just"/>
            <a:r>
              <a:rPr lang="en-US" sz="3600" dirty="0" smtClean="0"/>
              <a:t>It is </a:t>
            </a:r>
            <a:r>
              <a:rPr lang="en-US" sz="3600" dirty="0" err="1" smtClean="0"/>
              <a:t>upto</a:t>
            </a:r>
            <a:r>
              <a:rPr lang="en-US" sz="3600" dirty="0" smtClean="0"/>
              <a:t> the compiler to implement the mutual exclusion on monitor entries, they may use semaphore or </a:t>
            </a:r>
            <a:r>
              <a:rPr lang="en-US" sz="3600" dirty="0" err="1" smtClean="0"/>
              <a:t>mutex</a:t>
            </a:r>
            <a:endParaRPr lang="en-US" sz="3600" dirty="0" smtClean="0"/>
          </a:p>
          <a:p>
            <a:pPr algn="just"/>
            <a:r>
              <a:rPr lang="en-US" sz="3600" dirty="0" smtClean="0"/>
              <a:t>The compiler, not the programmer is arranging for mutual exclusion, it is much less likely that something will go wrong</a:t>
            </a:r>
          </a:p>
          <a:p>
            <a:pPr algn="just"/>
            <a:r>
              <a:rPr lang="en-US" sz="3600" dirty="0"/>
              <a:t>Implement critical section as procedures of monitor</a:t>
            </a:r>
          </a:p>
          <a:p>
            <a:endParaRPr lang="en-US" dirty="0" smtClean="0"/>
          </a:p>
          <a:p>
            <a:endParaRPr lang="en-US" dirty="0"/>
          </a:p>
        </p:txBody>
      </p:sp>
    </p:spTree>
    <p:extLst>
      <p:ext uri="{BB962C8B-B14F-4D97-AF65-F5344CB8AC3E}">
        <p14:creationId xmlns:p14="http://schemas.microsoft.com/office/powerpoint/2010/main" val="27367430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59130" y="231547"/>
            <a:ext cx="11136630" cy="5078313"/>
          </a:xfrm>
          <a:prstGeom prst="rect">
            <a:avLst/>
          </a:prstGeom>
        </p:spPr>
        <p:txBody>
          <a:bodyPr wrap="square">
            <a:spAutoFit/>
          </a:bodyPr>
          <a:lstStyle/>
          <a:p>
            <a:r>
              <a:rPr lang="en-US" dirty="0">
                <a:latin typeface="Times-Roman"/>
              </a:rPr>
              <a:t>We also need a way for processes to </a:t>
            </a:r>
            <a:r>
              <a:rPr lang="en-US" dirty="0" smtClean="0">
                <a:latin typeface="Times-Roman"/>
              </a:rPr>
              <a:t>block when </a:t>
            </a:r>
            <a:r>
              <a:rPr lang="en-US" dirty="0">
                <a:latin typeface="Times-Roman"/>
              </a:rPr>
              <a:t>they cannot proceed. In the producer-consumer problem, it is easy enough </a:t>
            </a:r>
            <a:r>
              <a:rPr lang="en-US" dirty="0" smtClean="0">
                <a:latin typeface="Times-Roman"/>
              </a:rPr>
              <a:t>to put </a:t>
            </a:r>
            <a:r>
              <a:rPr lang="en-US" dirty="0">
                <a:latin typeface="Times-Roman"/>
              </a:rPr>
              <a:t>all the tests for buffer-full and buffer-empty in monitor procedures, but how</a:t>
            </a:r>
          </a:p>
          <a:p>
            <a:r>
              <a:rPr lang="en-US" dirty="0">
                <a:latin typeface="Times-Roman"/>
              </a:rPr>
              <a:t>should the producer block when it finds the buffer full</a:t>
            </a:r>
            <a:r>
              <a:rPr lang="en-US" dirty="0" smtClean="0">
                <a:latin typeface="Times-Roman"/>
              </a:rPr>
              <a:t>?</a:t>
            </a:r>
          </a:p>
          <a:p>
            <a:endParaRPr lang="en-US" dirty="0">
              <a:latin typeface="Times-Roman"/>
            </a:endParaRPr>
          </a:p>
          <a:p>
            <a:r>
              <a:rPr lang="en-US" dirty="0"/>
              <a:t>The solution lies in the introduction of </a:t>
            </a:r>
            <a:r>
              <a:rPr lang="en-US" b="1" dirty="0"/>
              <a:t>condition variables</a:t>
            </a:r>
            <a:r>
              <a:rPr lang="en-US" dirty="0"/>
              <a:t>, along with </a:t>
            </a:r>
            <a:r>
              <a:rPr lang="en-US" dirty="0" smtClean="0"/>
              <a:t>two operations </a:t>
            </a:r>
            <a:r>
              <a:rPr lang="en-US" dirty="0"/>
              <a:t>on them, </a:t>
            </a:r>
            <a:r>
              <a:rPr lang="en-US" b="1" i="1" dirty="0"/>
              <a:t>wait </a:t>
            </a:r>
            <a:r>
              <a:rPr lang="en-US" dirty="0"/>
              <a:t>and</a:t>
            </a:r>
            <a:r>
              <a:rPr lang="en-US" b="1" i="1" dirty="0"/>
              <a:t> signal</a:t>
            </a:r>
            <a:r>
              <a:rPr lang="en-US" dirty="0"/>
              <a:t>. When a monitor procedure discovers that </a:t>
            </a:r>
            <a:r>
              <a:rPr lang="en-US" dirty="0" smtClean="0"/>
              <a:t>it cannot </a:t>
            </a:r>
            <a:r>
              <a:rPr lang="en-US" dirty="0"/>
              <a:t>continue (e.g., the producer finds the buffer full), it does a wait on </a:t>
            </a:r>
            <a:r>
              <a:rPr lang="en-US" dirty="0" smtClean="0"/>
              <a:t>some condition </a:t>
            </a:r>
            <a:r>
              <a:rPr lang="en-US" dirty="0"/>
              <a:t>variable, say, </a:t>
            </a:r>
            <a:r>
              <a:rPr lang="en-US" i="1" dirty="0"/>
              <a:t>full</a:t>
            </a:r>
            <a:r>
              <a:rPr lang="en-US" dirty="0"/>
              <a:t>. This action causes the calling process to block. It </a:t>
            </a:r>
            <a:r>
              <a:rPr lang="en-US" dirty="0" smtClean="0"/>
              <a:t>also allows </a:t>
            </a:r>
            <a:r>
              <a:rPr lang="en-US" dirty="0"/>
              <a:t>another process that had been previously prohibited from entering the </a:t>
            </a:r>
            <a:r>
              <a:rPr lang="en-US" dirty="0" smtClean="0"/>
              <a:t>monitor to </a:t>
            </a:r>
            <a:r>
              <a:rPr lang="en-US" dirty="0"/>
              <a:t>enter </a:t>
            </a:r>
            <a:r>
              <a:rPr lang="en-US" dirty="0" smtClean="0"/>
              <a:t>now</a:t>
            </a:r>
          </a:p>
          <a:p>
            <a:endParaRPr lang="en-US" dirty="0"/>
          </a:p>
          <a:p>
            <a:r>
              <a:rPr lang="en-US" dirty="0"/>
              <a:t>This other process, for example, the consumer, can wake up its sleeping </a:t>
            </a:r>
            <a:r>
              <a:rPr lang="en-US" dirty="0" smtClean="0"/>
              <a:t>partner by </a:t>
            </a:r>
            <a:r>
              <a:rPr lang="en-US" dirty="0"/>
              <a:t>doing a signal on the condition variable that its partner is waiting on</a:t>
            </a:r>
            <a:r>
              <a:rPr lang="en-US" dirty="0" smtClean="0"/>
              <a:t>.</a:t>
            </a:r>
          </a:p>
          <a:p>
            <a:endParaRPr lang="en-US" dirty="0"/>
          </a:p>
          <a:p>
            <a:r>
              <a:rPr lang="en-US" dirty="0" smtClean="0"/>
              <a:t>To avoid having two active process  in monitor at the same time, we need a rule telling what happens after a signal</a:t>
            </a:r>
          </a:p>
          <a:p>
            <a:pPr marL="342900" indent="-342900">
              <a:buAutoNum type="arabicPeriod"/>
            </a:pPr>
            <a:r>
              <a:rPr lang="en-US" dirty="0" smtClean="0"/>
              <a:t>Hoarse proposed telling the newly awaked process run, suspending the other one</a:t>
            </a:r>
          </a:p>
          <a:p>
            <a:pPr marL="342900" indent="-342900">
              <a:buAutoNum type="arabicPeriod"/>
            </a:pPr>
            <a:r>
              <a:rPr lang="en-US" dirty="0" smtClean="0"/>
              <a:t>Hansen proposed that a process doing a signal must exit the monitor immediately. Signal statement may appear as final statement in the monitor procedure</a:t>
            </a:r>
          </a:p>
          <a:p>
            <a:pPr marL="342900" indent="-342900">
              <a:buAutoNum type="arabicPeriod"/>
            </a:pPr>
            <a:r>
              <a:rPr lang="en-US" dirty="0" smtClean="0"/>
              <a:t>Process doing signal continue to run and allow waiting process to run only after that process leave monitor</a:t>
            </a:r>
          </a:p>
          <a:p>
            <a:pPr marL="342900" indent="-342900">
              <a:buAutoNum type="arabicPeriod"/>
            </a:pPr>
            <a:endParaRPr lang="en-US" dirty="0"/>
          </a:p>
        </p:txBody>
      </p:sp>
    </p:spTree>
    <p:extLst>
      <p:ext uri="{BB962C8B-B14F-4D97-AF65-F5344CB8AC3E}">
        <p14:creationId xmlns:p14="http://schemas.microsoft.com/office/powerpoint/2010/main" val="16964304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1450" y="534174"/>
            <a:ext cx="11715750" cy="6063198"/>
          </a:xfrm>
          <a:prstGeom prst="rect">
            <a:avLst/>
          </a:prstGeom>
        </p:spPr>
        <p:txBody>
          <a:bodyPr wrap="square">
            <a:spAutoFit/>
          </a:bodyPr>
          <a:lstStyle/>
          <a:p>
            <a:r>
              <a:rPr lang="en-US" sz="2800" b="1" dirty="0" smtClean="0">
                <a:latin typeface="Times-Bold"/>
              </a:rPr>
              <a:t>Imaginary language, Pidgin Pascal</a:t>
            </a:r>
          </a:p>
          <a:p>
            <a:r>
              <a:rPr lang="en-US" b="1" dirty="0" smtClean="0">
                <a:latin typeface="Times-Bold"/>
              </a:rPr>
              <a:t>monitor </a:t>
            </a:r>
            <a:r>
              <a:rPr lang="en-US" i="1" dirty="0" err="1">
                <a:latin typeface="Times-Italic"/>
              </a:rPr>
              <a:t>ProducerConsumer</a:t>
            </a:r>
            <a:endParaRPr lang="en-US" i="1" dirty="0">
              <a:latin typeface="Times-Italic"/>
            </a:endParaRPr>
          </a:p>
          <a:p>
            <a:r>
              <a:rPr lang="en-US" b="1" dirty="0" smtClean="0">
                <a:latin typeface="Times-Bold"/>
              </a:rPr>
              <a:t>condition </a:t>
            </a:r>
            <a:r>
              <a:rPr lang="en-US" i="1" dirty="0" smtClean="0">
                <a:latin typeface="Times-Italic"/>
              </a:rPr>
              <a:t>full, empty</a:t>
            </a:r>
            <a:r>
              <a:rPr lang="en-US" dirty="0" smtClean="0">
                <a:latin typeface="Times-Roman"/>
              </a:rPr>
              <a:t>;                     </a:t>
            </a:r>
          </a:p>
          <a:p>
            <a:r>
              <a:rPr lang="en-US" b="1" dirty="0" smtClean="0">
                <a:latin typeface="Times-Bold"/>
              </a:rPr>
              <a:t>integer </a:t>
            </a:r>
            <a:r>
              <a:rPr lang="en-US" i="1" dirty="0">
                <a:latin typeface="Times-Italic"/>
              </a:rPr>
              <a:t>count</a:t>
            </a:r>
            <a:r>
              <a:rPr lang="en-US" dirty="0">
                <a:latin typeface="Times-Roman"/>
              </a:rPr>
              <a:t>;</a:t>
            </a:r>
          </a:p>
          <a:p>
            <a:r>
              <a:rPr lang="en-US" b="1" dirty="0">
                <a:latin typeface="Times-Bold"/>
              </a:rPr>
              <a:t>procedure </a:t>
            </a:r>
            <a:r>
              <a:rPr lang="en-US" i="1" dirty="0">
                <a:latin typeface="Times-Italic"/>
              </a:rPr>
              <a:t>insert(item</a:t>
            </a:r>
            <a:r>
              <a:rPr lang="en-US" dirty="0">
                <a:latin typeface="Times-Roman"/>
              </a:rPr>
              <a:t>: </a:t>
            </a:r>
            <a:r>
              <a:rPr lang="en-US" i="1" dirty="0">
                <a:latin typeface="Times-Italic"/>
              </a:rPr>
              <a:t>integer)</a:t>
            </a:r>
            <a:r>
              <a:rPr lang="en-US" dirty="0">
                <a:latin typeface="Times-Roman"/>
              </a:rPr>
              <a:t>;</a:t>
            </a:r>
          </a:p>
          <a:p>
            <a:r>
              <a:rPr lang="en-US" b="1" dirty="0">
                <a:latin typeface="Times-Bold"/>
              </a:rPr>
              <a:t>begin</a:t>
            </a:r>
          </a:p>
          <a:p>
            <a:r>
              <a:rPr lang="en-US" b="1" dirty="0">
                <a:latin typeface="Times-Bold"/>
              </a:rPr>
              <a:t>if </a:t>
            </a:r>
            <a:r>
              <a:rPr lang="en-US" i="1" dirty="0">
                <a:latin typeface="Times-Italic"/>
              </a:rPr>
              <a:t>count </a:t>
            </a:r>
            <a:r>
              <a:rPr lang="en-US" dirty="0">
                <a:latin typeface="Times-Roman"/>
              </a:rPr>
              <a:t>= </a:t>
            </a:r>
            <a:r>
              <a:rPr lang="en-US" i="1" dirty="0">
                <a:latin typeface="Times-Italic"/>
              </a:rPr>
              <a:t>N </a:t>
            </a:r>
            <a:r>
              <a:rPr lang="en-US" b="1" dirty="0">
                <a:latin typeface="Times-Bold"/>
              </a:rPr>
              <a:t>then wait</a:t>
            </a:r>
            <a:r>
              <a:rPr lang="en-US" i="1" dirty="0">
                <a:latin typeface="Times-Italic"/>
              </a:rPr>
              <a:t>(full)</a:t>
            </a:r>
            <a:r>
              <a:rPr lang="en-US" dirty="0">
                <a:latin typeface="Times-Roman"/>
              </a:rPr>
              <a:t>;</a:t>
            </a:r>
          </a:p>
          <a:p>
            <a:r>
              <a:rPr lang="en-US" i="1" dirty="0">
                <a:latin typeface="Times-Italic"/>
              </a:rPr>
              <a:t>insert item(item)</a:t>
            </a:r>
            <a:r>
              <a:rPr lang="en-US" dirty="0">
                <a:latin typeface="Times-Roman"/>
              </a:rPr>
              <a:t>;</a:t>
            </a:r>
          </a:p>
          <a:p>
            <a:r>
              <a:rPr lang="en-US" i="1" dirty="0">
                <a:latin typeface="Times-Italic"/>
              </a:rPr>
              <a:t>count </a:t>
            </a:r>
            <a:r>
              <a:rPr lang="en-US" dirty="0">
                <a:latin typeface="Times-Roman"/>
              </a:rPr>
              <a:t>:= </a:t>
            </a:r>
            <a:r>
              <a:rPr lang="en-US" i="1" dirty="0">
                <a:latin typeface="Times-Italic"/>
              </a:rPr>
              <a:t>count + </a:t>
            </a:r>
            <a:r>
              <a:rPr lang="en-US" dirty="0">
                <a:latin typeface="Times-Roman"/>
              </a:rPr>
              <a:t>1;</a:t>
            </a:r>
          </a:p>
          <a:p>
            <a:r>
              <a:rPr lang="en-US" b="1" dirty="0">
                <a:latin typeface="Times-Bold"/>
              </a:rPr>
              <a:t>if </a:t>
            </a:r>
            <a:r>
              <a:rPr lang="en-US" i="1" dirty="0">
                <a:latin typeface="Times-Italic"/>
              </a:rPr>
              <a:t>count </a:t>
            </a:r>
            <a:r>
              <a:rPr lang="en-US" dirty="0">
                <a:latin typeface="Times-Roman"/>
              </a:rPr>
              <a:t>= 1 </a:t>
            </a:r>
            <a:r>
              <a:rPr lang="en-US" b="1" dirty="0">
                <a:latin typeface="Times-Bold"/>
              </a:rPr>
              <a:t>then signal</a:t>
            </a:r>
            <a:r>
              <a:rPr lang="en-US" i="1" dirty="0">
                <a:latin typeface="Times-Italic"/>
              </a:rPr>
              <a:t>(empty)</a:t>
            </a:r>
          </a:p>
          <a:p>
            <a:r>
              <a:rPr lang="en-US" b="1" dirty="0">
                <a:latin typeface="Times-Bold"/>
              </a:rPr>
              <a:t>end</a:t>
            </a:r>
            <a:r>
              <a:rPr lang="en-US" dirty="0" smtClean="0">
                <a:latin typeface="Times-Roman"/>
              </a:rPr>
              <a:t>;</a:t>
            </a:r>
          </a:p>
          <a:p>
            <a:endParaRPr lang="en-US" dirty="0">
              <a:latin typeface="Times-Roman"/>
            </a:endParaRPr>
          </a:p>
          <a:p>
            <a:r>
              <a:rPr lang="en-US" b="1" dirty="0">
                <a:latin typeface="Times-Bold"/>
              </a:rPr>
              <a:t>function </a:t>
            </a:r>
            <a:r>
              <a:rPr lang="en-US" i="1" dirty="0">
                <a:latin typeface="Times-Italic"/>
              </a:rPr>
              <a:t>remove</a:t>
            </a:r>
            <a:r>
              <a:rPr lang="en-US" dirty="0">
                <a:latin typeface="Times-Roman"/>
              </a:rPr>
              <a:t>: </a:t>
            </a:r>
            <a:r>
              <a:rPr lang="en-US" i="1" dirty="0">
                <a:latin typeface="Times-Italic"/>
              </a:rPr>
              <a:t>integer</a:t>
            </a:r>
            <a:r>
              <a:rPr lang="en-US" dirty="0">
                <a:latin typeface="Times-Roman"/>
              </a:rPr>
              <a:t>;</a:t>
            </a:r>
          </a:p>
          <a:p>
            <a:r>
              <a:rPr lang="en-US" b="1" dirty="0">
                <a:latin typeface="Times-Bold"/>
              </a:rPr>
              <a:t>begin</a:t>
            </a:r>
          </a:p>
          <a:p>
            <a:r>
              <a:rPr lang="en-US" b="1" dirty="0">
                <a:latin typeface="Times-Bold"/>
              </a:rPr>
              <a:t>if </a:t>
            </a:r>
            <a:r>
              <a:rPr lang="en-US" i="1" dirty="0">
                <a:latin typeface="Times-Italic"/>
              </a:rPr>
              <a:t>count </a:t>
            </a:r>
            <a:r>
              <a:rPr lang="en-US" dirty="0">
                <a:latin typeface="Times-Roman"/>
              </a:rPr>
              <a:t>= 0 </a:t>
            </a:r>
            <a:r>
              <a:rPr lang="en-US" b="1" dirty="0">
                <a:latin typeface="Times-Bold"/>
              </a:rPr>
              <a:t>then wait</a:t>
            </a:r>
            <a:r>
              <a:rPr lang="en-US" i="1" dirty="0">
                <a:latin typeface="Times-Italic"/>
              </a:rPr>
              <a:t>(empty)</a:t>
            </a:r>
            <a:r>
              <a:rPr lang="en-US" dirty="0">
                <a:latin typeface="Times-Roman"/>
              </a:rPr>
              <a:t>;</a:t>
            </a:r>
          </a:p>
          <a:p>
            <a:r>
              <a:rPr lang="en-US" dirty="0">
                <a:latin typeface="Times-Roman"/>
              </a:rPr>
              <a:t>remove = </a:t>
            </a:r>
            <a:r>
              <a:rPr lang="en-US" i="1" dirty="0">
                <a:latin typeface="Times-Italic"/>
              </a:rPr>
              <a:t>remove item</a:t>
            </a:r>
            <a:r>
              <a:rPr lang="en-US" dirty="0">
                <a:latin typeface="Times-Roman"/>
              </a:rPr>
              <a:t>;</a:t>
            </a:r>
          </a:p>
          <a:p>
            <a:r>
              <a:rPr lang="en-US" i="1" dirty="0">
                <a:latin typeface="Times-Italic"/>
              </a:rPr>
              <a:t>count </a:t>
            </a:r>
            <a:r>
              <a:rPr lang="en-US" dirty="0">
                <a:latin typeface="Times-Roman"/>
              </a:rPr>
              <a:t>:= </a:t>
            </a:r>
            <a:r>
              <a:rPr lang="en-US" i="1" dirty="0">
                <a:latin typeface="Times-Italic"/>
              </a:rPr>
              <a:t>count </a:t>
            </a:r>
            <a:r>
              <a:rPr lang="en-US" dirty="0" smtClean="0">
                <a:latin typeface="Symbol" panose="05050102010706020507" pitchFamily="18" charset="2"/>
              </a:rPr>
              <a:t>+ </a:t>
            </a:r>
            <a:r>
              <a:rPr lang="en-US" dirty="0">
                <a:latin typeface="Times-Roman"/>
              </a:rPr>
              <a:t>1;</a:t>
            </a:r>
          </a:p>
          <a:p>
            <a:r>
              <a:rPr lang="en-US" b="1" dirty="0" smtClean="0">
                <a:latin typeface="Times-Bold"/>
              </a:rPr>
              <a:t>if </a:t>
            </a:r>
            <a:r>
              <a:rPr lang="en-US" i="1" dirty="0" smtClean="0">
                <a:latin typeface="Times-Italic"/>
              </a:rPr>
              <a:t>count </a:t>
            </a:r>
            <a:r>
              <a:rPr lang="en-US" dirty="0" smtClean="0">
                <a:latin typeface="Times-Roman"/>
              </a:rPr>
              <a:t>= </a:t>
            </a:r>
            <a:r>
              <a:rPr lang="en-US" i="1" dirty="0" smtClean="0">
                <a:latin typeface="Times-Italic"/>
              </a:rPr>
              <a:t>N </a:t>
            </a:r>
            <a:r>
              <a:rPr lang="en-US" dirty="0" smtClean="0">
                <a:latin typeface="Symbol" panose="05050102010706020507" pitchFamily="18" charset="2"/>
              </a:rPr>
              <a:t>- </a:t>
            </a:r>
            <a:r>
              <a:rPr lang="en-US" dirty="0" smtClean="0">
                <a:latin typeface="Times-Roman"/>
              </a:rPr>
              <a:t>1 </a:t>
            </a:r>
            <a:r>
              <a:rPr lang="en-US" b="1" dirty="0" smtClean="0">
                <a:latin typeface="Times-Bold"/>
              </a:rPr>
              <a:t>then signal</a:t>
            </a:r>
            <a:r>
              <a:rPr lang="en-US" i="1" dirty="0" smtClean="0">
                <a:latin typeface="Times-Italic"/>
              </a:rPr>
              <a:t>(full)</a:t>
            </a:r>
          </a:p>
          <a:p>
            <a:r>
              <a:rPr lang="en-US" b="1" dirty="0" smtClean="0">
                <a:latin typeface="Times-Bold"/>
              </a:rPr>
              <a:t>end</a:t>
            </a:r>
            <a:r>
              <a:rPr lang="en-US" i="1" dirty="0">
                <a:latin typeface="Times-Italic"/>
              </a:rPr>
              <a:t>;</a:t>
            </a:r>
          </a:p>
          <a:p>
            <a:r>
              <a:rPr lang="en-US" i="1" dirty="0">
                <a:latin typeface="Times-Italic"/>
              </a:rPr>
              <a:t>count </a:t>
            </a:r>
            <a:r>
              <a:rPr lang="en-US" dirty="0">
                <a:latin typeface="Times-Roman"/>
              </a:rPr>
              <a:t>:= 0;</a:t>
            </a:r>
          </a:p>
          <a:p>
            <a:r>
              <a:rPr lang="en-US" b="1" dirty="0">
                <a:latin typeface="Times-Bold"/>
              </a:rPr>
              <a:t>end monitor</a:t>
            </a:r>
            <a:r>
              <a:rPr lang="en-US" dirty="0">
                <a:latin typeface="Times-Roman"/>
              </a:rPr>
              <a:t>;</a:t>
            </a:r>
            <a:endParaRPr lang="en-US" dirty="0"/>
          </a:p>
        </p:txBody>
      </p:sp>
    </p:spTree>
    <p:extLst>
      <p:ext uri="{BB962C8B-B14F-4D97-AF65-F5344CB8AC3E}">
        <p14:creationId xmlns:p14="http://schemas.microsoft.com/office/powerpoint/2010/main" val="394621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0" y="2413338"/>
            <a:ext cx="6096000" cy="2031325"/>
          </a:xfrm>
          <a:prstGeom prst="rect">
            <a:avLst/>
          </a:prstGeom>
        </p:spPr>
        <p:txBody>
          <a:bodyPr>
            <a:spAutoFit/>
          </a:bodyPr>
          <a:lstStyle/>
          <a:p>
            <a:r>
              <a:rPr lang="en-US" b="1" dirty="0"/>
              <a:t>Process termination</a:t>
            </a:r>
          </a:p>
          <a:p>
            <a:r>
              <a:rPr lang="en-US" dirty="0"/>
              <a:t>Process terminate due to one of the following conditions</a:t>
            </a:r>
          </a:p>
          <a:p>
            <a:pPr marL="342900" indent="-342900">
              <a:buAutoNum type="arabicPeriod"/>
            </a:pPr>
            <a:r>
              <a:rPr lang="en-US" dirty="0"/>
              <a:t>Normal exit</a:t>
            </a:r>
          </a:p>
          <a:p>
            <a:pPr marL="342900" indent="-342900">
              <a:buAutoNum type="arabicPeriod"/>
            </a:pPr>
            <a:r>
              <a:rPr lang="en-US" dirty="0"/>
              <a:t>Error exit : error cause by process</a:t>
            </a:r>
          </a:p>
          <a:p>
            <a:pPr marL="342900" indent="-342900">
              <a:buAutoNum type="arabicPeriod"/>
            </a:pPr>
            <a:r>
              <a:rPr lang="en-US" dirty="0"/>
              <a:t>Fatal error : e.g. no file found</a:t>
            </a:r>
          </a:p>
          <a:p>
            <a:pPr marL="342900" indent="-342900">
              <a:buAutoNum type="arabicPeriod"/>
            </a:pPr>
            <a:r>
              <a:rPr lang="en-US" dirty="0"/>
              <a:t>Killed by another process   Win32 function is </a:t>
            </a:r>
            <a:r>
              <a:rPr lang="en-US" dirty="0" err="1"/>
              <a:t>TerminateProcess</a:t>
            </a:r>
            <a:endParaRPr lang="en-US" dirty="0"/>
          </a:p>
        </p:txBody>
      </p:sp>
    </p:spTree>
    <p:extLst>
      <p:ext uri="{BB962C8B-B14F-4D97-AF65-F5344CB8AC3E}">
        <p14:creationId xmlns:p14="http://schemas.microsoft.com/office/powerpoint/2010/main" val="38354686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30530" y="331738"/>
            <a:ext cx="6096000" cy="5078313"/>
          </a:xfrm>
          <a:prstGeom prst="rect">
            <a:avLst/>
          </a:prstGeom>
        </p:spPr>
        <p:txBody>
          <a:bodyPr>
            <a:spAutoFit/>
          </a:bodyPr>
          <a:lstStyle/>
          <a:p>
            <a:r>
              <a:rPr lang="en-US" b="1" dirty="0"/>
              <a:t>procedure </a:t>
            </a:r>
            <a:r>
              <a:rPr lang="en-US" i="1" dirty="0"/>
              <a:t>producer</a:t>
            </a:r>
            <a:r>
              <a:rPr lang="en-US" dirty="0"/>
              <a:t>;</a:t>
            </a:r>
          </a:p>
          <a:p>
            <a:r>
              <a:rPr lang="en-US" b="1" dirty="0"/>
              <a:t>begin</a:t>
            </a:r>
          </a:p>
          <a:p>
            <a:r>
              <a:rPr lang="en-US" b="1" dirty="0"/>
              <a:t>while </a:t>
            </a:r>
            <a:r>
              <a:rPr lang="en-US" i="1" dirty="0"/>
              <a:t>true </a:t>
            </a:r>
            <a:r>
              <a:rPr lang="en-US" b="1" dirty="0"/>
              <a:t>do</a:t>
            </a:r>
          </a:p>
          <a:p>
            <a:r>
              <a:rPr lang="en-US" b="1" dirty="0"/>
              <a:t>begin</a:t>
            </a:r>
          </a:p>
          <a:p>
            <a:r>
              <a:rPr lang="en-US" i="1" dirty="0"/>
              <a:t>item = produce item</a:t>
            </a:r>
            <a:r>
              <a:rPr lang="en-US" dirty="0"/>
              <a:t>;</a:t>
            </a:r>
          </a:p>
          <a:p>
            <a:r>
              <a:rPr lang="en-US" i="1" dirty="0" err="1"/>
              <a:t>ProducerConsumer.insert</a:t>
            </a:r>
            <a:r>
              <a:rPr lang="en-US" i="1" dirty="0"/>
              <a:t>(item)</a:t>
            </a:r>
          </a:p>
          <a:p>
            <a:r>
              <a:rPr lang="en-US" b="1" dirty="0"/>
              <a:t>end</a:t>
            </a:r>
          </a:p>
          <a:p>
            <a:r>
              <a:rPr lang="en-US" b="1" dirty="0"/>
              <a:t>end</a:t>
            </a:r>
            <a:r>
              <a:rPr lang="en-US" dirty="0" smtClean="0"/>
              <a:t>;</a:t>
            </a:r>
          </a:p>
          <a:p>
            <a:endParaRPr lang="en-US" dirty="0"/>
          </a:p>
          <a:p>
            <a:endParaRPr lang="en-US" dirty="0" smtClean="0"/>
          </a:p>
          <a:p>
            <a:r>
              <a:rPr lang="en-US" b="1" dirty="0"/>
              <a:t>procedure </a:t>
            </a:r>
            <a:r>
              <a:rPr lang="en-US" i="1" dirty="0"/>
              <a:t>consumer</a:t>
            </a:r>
            <a:r>
              <a:rPr lang="en-US" dirty="0"/>
              <a:t>;</a:t>
            </a:r>
          </a:p>
          <a:p>
            <a:r>
              <a:rPr lang="en-US" b="1" dirty="0"/>
              <a:t>begin</a:t>
            </a:r>
          </a:p>
          <a:p>
            <a:r>
              <a:rPr lang="en-US" b="1" dirty="0"/>
              <a:t>while </a:t>
            </a:r>
            <a:r>
              <a:rPr lang="en-US" i="1" dirty="0"/>
              <a:t>true </a:t>
            </a:r>
            <a:r>
              <a:rPr lang="en-US" b="1" dirty="0"/>
              <a:t>do</a:t>
            </a:r>
          </a:p>
          <a:p>
            <a:r>
              <a:rPr lang="en-US" b="1" dirty="0"/>
              <a:t>begin</a:t>
            </a:r>
          </a:p>
          <a:p>
            <a:r>
              <a:rPr lang="en-US" i="1" dirty="0"/>
              <a:t>item = </a:t>
            </a:r>
            <a:r>
              <a:rPr lang="en-US" i="1" dirty="0" err="1"/>
              <a:t>ProducerConsumer.remove</a:t>
            </a:r>
            <a:r>
              <a:rPr lang="en-US" dirty="0"/>
              <a:t>;</a:t>
            </a:r>
          </a:p>
          <a:p>
            <a:r>
              <a:rPr lang="en-US" i="1" dirty="0"/>
              <a:t>consume item(item)</a:t>
            </a:r>
          </a:p>
          <a:p>
            <a:r>
              <a:rPr lang="en-US" b="1" dirty="0"/>
              <a:t>end</a:t>
            </a:r>
          </a:p>
          <a:p>
            <a:r>
              <a:rPr lang="en-US" b="1" dirty="0"/>
              <a:t>end</a:t>
            </a:r>
            <a:endParaRPr lang="en-US" dirty="0"/>
          </a:p>
        </p:txBody>
      </p:sp>
    </p:spTree>
    <p:extLst>
      <p:ext uri="{BB962C8B-B14F-4D97-AF65-F5344CB8AC3E}">
        <p14:creationId xmlns:p14="http://schemas.microsoft.com/office/powerpoint/2010/main" val="35475501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660" y="0"/>
            <a:ext cx="11864340" cy="7848302"/>
          </a:xfrm>
          <a:prstGeom prst="rect">
            <a:avLst/>
          </a:prstGeom>
        </p:spPr>
        <p:txBody>
          <a:bodyPr wrap="square">
            <a:spAutoFit/>
          </a:bodyPr>
          <a:lstStyle/>
          <a:p>
            <a:r>
              <a:rPr lang="en-US" dirty="0">
                <a:latin typeface="Helvetica" panose="020B0604020202020204" pitchFamily="34" charset="0"/>
              </a:rPr>
              <a:t>#include &lt;</a:t>
            </a:r>
            <a:r>
              <a:rPr lang="en-US" dirty="0" err="1">
                <a:latin typeface="Helvetica" panose="020B0604020202020204" pitchFamily="34" charset="0"/>
              </a:rPr>
              <a:t>stdio.h</a:t>
            </a:r>
            <a:r>
              <a:rPr lang="en-US" dirty="0">
                <a:latin typeface="Helvetica" panose="020B0604020202020204" pitchFamily="34" charset="0"/>
              </a:rPr>
              <a:t>&gt;</a:t>
            </a:r>
          </a:p>
          <a:p>
            <a:r>
              <a:rPr lang="en-US" dirty="0">
                <a:latin typeface="Helvetica" panose="020B0604020202020204" pitchFamily="34" charset="0"/>
              </a:rPr>
              <a:t>#include &lt;</a:t>
            </a:r>
            <a:r>
              <a:rPr lang="en-US" dirty="0" err="1">
                <a:latin typeface="Helvetica" panose="020B0604020202020204" pitchFamily="34" charset="0"/>
              </a:rPr>
              <a:t>pthread.h</a:t>
            </a:r>
            <a:r>
              <a:rPr lang="en-US" dirty="0">
                <a:latin typeface="Helvetica" panose="020B0604020202020204" pitchFamily="34" charset="0"/>
              </a:rPr>
              <a:t>&gt;</a:t>
            </a:r>
          </a:p>
          <a:p>
            <a:r>
              <a:rPr lang="en-US" dirty="0">
                <a:latin typeface="Helvetica" panose="020B0604020202020204" pitchFamily="34" charset="0"/>
              </a:rPr>
              <a:t>#define MAX 1000000000 /* how many numbers to produce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t the </a:t>
            </a:r>
            <a:r>
              <a:rPr lang="en-US" dirty="0" err="1">
                <a:latin typeface="Helvetica" panose="020B0604020202020204" pitchFamily="34" charset="0"/>
              </a:rPr>
              <a:t>mutex</a:t>
            </a:r>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t </a:t>
            </a:r>
            <a:r>
              <a:rPr lang="en-US" dirty="0" err="1">
                <a:latin typeface="Helvetica" panose="020B0604020202020204" pitchFamily="34" charset="0"/>
              </a:rPr>
              <a:t>condc</a:t>
            </a:r>
            <a:r>
              <a:rPr lang="en-US" dirty="0">
                <a:latin typeface="Helvetica" panose="020B0604020202020204" pitchFamily="34" charset="0"/>
              </a:rPr>
              <a:t>, </a:t>
            </a:r>
            <a:r>
              <a:rPr lang="en-US" dirty="0" err="1">
                <a:latin typeface="Helvetica" panose="020B0604020202020204" pitchFamily="34" charset="0"/>
              </a:rPr>
              <a:t>condp</a:t>
            </a:r>
            <a:r>
              <a:rPr lang="en-US" dirty="0">
                <a:latin typeface="Helvetica" panose="020B0604020202020204" pitchFamily="34" charset="0"/>
              </a:rPr>
              <a:t>; /* used for signaling */</a:t>
            </a:r>
          </a:p>
          <a:p>
            <a:r>
              <a:rPr lang="en-US" dirty="0" err="1">
                <a:latin typeface="Helvetica" panose="020B0604020202020204" pitchFamily="34" charset="0"/>
              </a:rPr>
              <a:t>int</a:t>
            </a:r>
            <a:r>
              <a:rPr lang="en-US" dirty="0">
                <a:latin typeface="Helvetica" panose="020B0604020202020204" pitchFamily="34" charset="0"/>
              </a:rPr>
              <a:t> buffer = 0; /* buffer used between producer and consumer */</a:t>
            </a:r>
          </a:p>
          <a:p>
            <a:r>
              <a:rPr lang="en-US" dirty="0">
                <a:latin typeface="Helvetica" panose="020B0604020202020204" pitchFamily="34" charset="0"/>
              </a:rPr>
              <a:t>void *producer(void *</a:t>
            </a:r>
            <a:r>
              <a:rPr lang="en-US" dirty="0" err="1">
                <a:latin typeface="Helvetica" panose="020B0604020202020204" pitchFamily="34" charset="0"/>
              </a:rPr>
              <a:t>ptr</a:t>
            </a:r>
            <a:r>
              <a:rPr lang="en-US" dirty="0">
                <a:latin typeface="Helvetica" panose="020B0604020202020204" pitchFamily="34" charset="0"/>
              </a:rPr>
              <a:t>) /* produce data */</a:t>
            </a:r>
          </a:p>
          <a:p>
            <a:r>
              <a:rPr lang="en-US" dirty="0">
                <a:latin typeface="Helvetica" panose="020B0604020202020204" pitchFamily="34" charset="0"/>
              </a:rPr>
              <a:t>{ </a:t>
            </a:r>
            <a:r>
              <a:rPr lang="en-US" dirty="0" err="1">
                <a:latin typeface="Helvetica" panose="020B0604020202020204" pitchFamily="34" charset="0"/>
              </a:rPr>
              <a:t>int</a:t>
            </a:r>
            <a:r>
              <a:rPr lang="en-US" dirty="0">
                <a:latin typeface="Helvetica" panose="020B0604020202020204" pitchFamily="34" charset="0"/>
              </a:rPr>
              <a:t> </a:t>
            </a:r>
            <a:r>
              <a:rPr lang="en-US" dirty="0" err="1">
                <a:latin typeface="Helvetica" panose="020B0604020202020204" pitchFamily="34" charset="0"/>
              </a:rPr>
              <a:t>i</a:t>
            </a:r>
            <a:r>
              <a:rPr lang="en-US" dirty="0">
                <a:latin typeface="Helvetica" panose="020B0604020202020204" pitchFamily="34" charset="0"/>
              </a:rPr>
              <a:t>;</a:t>
            </a:r>
          </a:p>
          <a:p>
            <a:r>
              <a:rPr lang="nn-NO" dirty="0">
                <a:latin typeface="Helvetica" panose="020B0604020202020204" pitchFamily="34" charset="0"/>
              </a:rPr>
              <a:t>for (i= 1; i &lt;= MAX; i++)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lock(&amp;the </a:t>
            </a:r>
            <a:r>
              <a:rPr lang="en-US" dirty="0" err="1">
                <a:latin typeface="Helvetica" panose="020B0604020202020204" pitchFamily="34" charset="0"/>
              </a:rPr>
              <a:t>mutex</a:t>
            </a:r>
            <a:r>
              <a:rPr lang="en-US" dirty="0">
                <a:latin typeface="Helvetica" panose="020B0604020202020204" pitchFamily="34" charset="0"/>
              </a:rPr>
              <a:t>); /* get exclusive access to buffer */</a:t>
            </a:r>
          </a:p>
          <a:p>
            <a:r>
              <a:rPr lang="en-US" dirty="0">
                <a:latin typeface="Helvetica" panose="020B0604020202020204" pitchFamily="34" charset="0"/>
              </a:rPr>
              <a:t>while (buffer != 0) </a:t>
            </a:r>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wait(&amp;</a:t>
            </a:r>
            <a:r>
              <a:rPr lang="en-US" dirty="0" err="1">
                <a:latin typeface="Helvetica" panose="020B0604020202020204" pitchFamily="34" charset="0"/>
              </a:rPr>
              <a:t>condp</a:t>
            </a:r>
            <a:r>
              <a:rPr lang="en-US" dirty="0">
                <a:latin typeface="Helvetica" panose="020B0604020202020204" pitchFamily="34" charset="0"/>
              </a:rPr>
              <a:t>, &amp;the </a:t>
            </a:r>
            <a:r>
              <a:rPr lang="en-US" dirty="0" err="1">
                <a:latin typeface="Helvetica" panose="020B0604020202020204" pitchFamily="34" charset="0"/>
              </a:rPr>
              <a:t>mutex</a:t>
            </a:r>
            <a:r>
              <a:rPr lang="en-US" dirty="0">
                <a:latin typeface="Helvetica" panose="020B0604020202020204" pitchFamily="34" charset="0"/>
              </a:rPr>
              <a:t>);</a:t>
            </a:r>
          </a:p>
          <a:p>
            <a:r>
              <a:rPr lang="en-US" dirty="0">
                <a:latin typeface="Helvetica" panose="020B0604020202020204" pitchFamily="34" charset="0"/>
              </a:rPr>
              <a:t>buffer = </a:t>
            </a:r>
            <a:r>
              <a:rPr lang="en-US" dirty="0" err="1">
                <a:latin typeface="Helvetica" panose="020B0604020202020204" pitchFamily="34" charset="0"/>
              </a:rPr>
              <a:t>i</a:t>
            </a:r>
            <a:r>
              <a:rPr lang="en-US" dirty="0">
                <a:latin typeface="Helvetica" panose="020B0604020202020204" pitchFamily="34" charset="0"/>
              </a:rPr>
              <a:t>; /* put item in buffer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signal(&amp;</a:t>
            </a:r>
            <a:r>
              <a:rPr lang="en-US" dirty="0" err="1">
                <a:latin typeface="Helvetica" panose="020B0604020202020204" pitchFamily="34" charset="0"/>
              </a:rPr>
              <a:t>condc</a:t>
            </a:r>
            <a:r>
              <a:rPr lang="en-US" dirty="0">
                <a:latin typeface="Helvetica" panose="020B0604020202020204" pitchFamily="34" charset="0"/>
              </a:rPr>
              <a:t>); /* wake up consumer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unlock(&amp;the </a:t>
            </a:r>
            <a:r>
              <a:rPr lang="en-US" dirty="0" err="1">
                <a:latin typeface="Helvetica" panose="020B0604020202020204" pitchFamily="34" charset="0"/>
              </a:rPr>
              <a:t>mutex</a:t>
            </a:r>
            <a:r>
              <a:rPr lang="en-US" dirty="0">
                <a:latin typeface="Helvetica" panose="020B0604020202020204" pitchFamily="34" charset="0"/>
              </a:rPr>
              <a:t>); /* release access to buffer */</a:t>
            </a:r>
          </a:p>
          <a:p>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exit(0);</a:t>
            </a:r>
          </a:p>
          <a:p>
            <a:r>
              <a:rPr lang="en-US" dirty="0">
                <a:latin typeface="Helvetica" panose="020B0604020202020204" pitchFamily="34" charset="0"/>
              </a:rPr>
              <a:t>}</a:t>
            </a:r>
          </a:p>
          <a:p>
            <a:r>
              <a:rPr lang="en-US" dirty="0">
                <a:latin typeface="Helvetica" panose="020B0604020202020204" pitchFamily="34" charset="0"/>
              </a:rPr>
              <a:t>void *consumer(void *</a:t>
            </a:r>
            <a:r>
              <a:rPr lang="en-US" dirty="0" err="1">
                <a:latin typeface="Helvetica" panose="020B0604020202020204" pitchFamily="34" charset="0"/>
              </a:rPr>
              <a:t>ptr</a:t>
            </a:r>
            <a:r>
              <a:rPr lang="en-US" dirty="0">
                <a:latin typeface="Helvetica" panose="020B0604020202020204" pitchFamily="34" charset="0"/>
              </a:rPr>
              <a:t>) /* consume data */</a:t>
            </a:r>
          </a:p>
          <a:p>
            <a:r>
              <a:rPr lang="en-US" dirty="0">
                <a:latin typeface="Helvetica" panose="020B0604020202020204" pitchFamily="34" charset="0"/>
              </a:rPr>
              <a:t>{ </a:t>
            </a:r>
            <a:r>
              <a:rPr lang="en-US" dirty="0" err="1">
                <a:latin typeface="Helvetica" panose="020B0604020202020204" pitchFamily="34" charset="0"/>
              </a:rPr>
              <a:t>int</a:t>
            </a:r>
            <a:r>
              <a:rPr lang="en-US" dirty="0">
                <a:latin typeface="Helvetica" panose="020B0604020202020204" pitchFamily="34" charset="0"/>
              </a:rPr>
              <a:t> </a:t>
            </a:r>
            <a:r>
              <a:rPr lang="en-US" dirty="0" err="1">
                <a:latin typeface="Helvetica" panose="020B0604020202020204" pitchFamily="34" charset="0"/>
              </a:rPr>
              <a:t>i</a:t>
            </a:r>
            <a:r>
              <a:rPr lang="en-US" dirty="0">
                <a:latin typeface="Helvetica" panose="020B0604020202020204" pitchFamily="34" charset="0"/>
              </a:rPr>
              <a:t>;</a:t>
            </a:r>
          </a:p>
          <a:p>
            <a:r>
              <a:rPr lang="nn-NO" dirty="0">
                <a:latin typeface="Helvetica" panose="020B0604020202020204" pitchFamily="34" charset="0"/>
              </a:rPr>
              <a:t>for (i = 1; i &lt;= MAX; i++)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lock(&amp;the </a:t>
            </a:r>
            <a:r>
              <a:rPr lang="en-US" dirty="0" err="1">
                <a:latin typeface="Helvetica" panose="020B0604020202020204" pitchFamily="34" charset="0"/>
              </a:rPr>
              <a:t>mutex</a:t>
            </a:r>
            <a:r>
              <a:rPr lang="en-US" dirty="0">
                <a:latin typeface="Helvetica" panose="020B0604020202020204" pitchFamily="34" charset="0"/>
              </a:rPr>
              <a:t>); /* get exclusive access to buffer */</a:t>
            </a:r>
          </a:p>
          <a:p>
            <a:r>
              <a:rPr lang="en-US" dirty="0">
                <a:latin typeface="Helvetica" panose="020B0604020202020204" pitchFamily="34" charset="0"/>
              </a:rPr>
              <a:t>while (buffer ==0 ) </a:t>
            </a:r>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wait(&amp;</a:t>
            </a:r>
            <a:r>
              <a:rPr lang="en-US" dirty="0" err="1">
                <a:latin typeface="Helvetica" panose="020B0604020202020204" pitchFamily="34" charset="0"/>
              </a:rPr>
              <a:t>condc</a:t>
            </a:r>
            <a:r>
              <a:rPr lang="en-US" dirty="0">
                <a:latin typeface="Helvetica" panose="020B0604020202020204" pitchFamily="34" charset="0"/>
              </a:rPr>
              <a:t>, &amp;the </a:t>
            </a:r>
            <a:r>
              <a:rPr lang="en-US" dirty="0" err="1">
                <a:latin typeface="Helvetica" panose="020B0604020202020204" pitchFamily="34" charset="0"/>
              </a:rPr>
              <a:t>mutex</a:t>
            </a:r>
            <a:r>
              <a:rPr lang="en-US" dirty="0">
                <a:latin typeface="Helvetica" panose="020B0604020202020204" pitchFamily="34" charset="0"/>
              </a:rPr>
              <a:t>);</a:t>
            </a:r>
          </a:p>
          <a:p>
            <a:r>
              <a:rPr lang="en-US" dirty="0">
                <a:latin typeface="Helvetica" panose="020B0604020202020204" pitchFamily="34" charset="0"/>
              </a:rPr>
              <a:t>buffer = 0; /* take item out of buffer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signal(&amp;</a:t>
            </a:r>
            <a:r>
              <a:rPr lang="en-US" dirty="0" err="1">
                <a:latin typeface="Helvetica" panose="020B0604020202020204" pitchFamily="34" charset="0"/>
              </a:rPr>
              <a:t>condp</a:t>
            </a:r>
            <a:r>
              <a:rPr lang="en-US" dirty="0">
                <a:latin typeface="Helvetica" panose="020B0604020202020204" pitchFamily="34" charset="0"/>
              </a:rPr>
              <a:t>); /* wake up producer */</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unlock(&amp;the </a:t>
            </a:r>
            <a:r>
              <a:rPr lang="en-US" dirty="0" err="1">
                <a:latin typeface="Helvetica" panose="020B0604020202020204" pitchFamily="34" charset="0"/>
              </a:rPr>
              <a:t>mutex</a:t>
            </a:r>
            <a:r>
              <a:rPr lang="en-US" dirty="0">
                <a:latin typeface="Helvetica" panose="020B0604020202020204" pitchFamily="34" charset="0"/>
              </a:rPr>
              <a:t>); /* release access to buffer */</a:t>
            </a:r>
          </a:p>
          <a:p>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exit(0);</a:t>
            </a:r>
          </a:p>
          <a:p>
            <a:r>
              <a:rPr lang="en-US" dirty="0">
                <a:latin typeface="Helvetica" panose="020B0604020202020204" pitchFamily="34" charset="0"/>
              </a:rPr>
              <a:t>}</a:t>
            </a:r>
            <a:endParaRPr lang="en-US" dirty="0"/>
          </a:p>
        </p:txBody>
      </p:sp>
    </p:spTree>
    <p:extLst>
      <p:ext uri="{BB962C8B-B14F-4D97-AF65-F5344CB8AC3E}">
        <p14:creationId xmlns:p14="http://schemas.microsoft.com/office/powerpoint/2010/main" val="2344600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25830" y="872341"/>
            <a:ext cx="7555230" cy="3970318"/>
          </a:xfrm>
          <a:prstGeom prst="rect">
            <a:avLst/>
          </a:prstGeom>
        </p:spPr>
        <p:txBody>
          <a:bodyPr wrap="square">
            <a:spAutoFit/>
          </a:bodyPr>
          <a:lstStyle/>
          <a:p>
            <a:r>
              <a:rPr lang="en-US" dirty="0" err="1">
                <a:latin typeface="Helvetica" panose="020B0604020202020204" pitchFamily="34" charset="0"/>
              </a:rPr>
              <a:t>int</a:t>
            </a:r>
            <a:r>
              <a:rPr lang="en-US" dirty="0">
                <a:latin typeface="Helvetica" panose="020B0604020202020204" pitchFamily="34" charset="0"/>
              </a:rPr>
              <a:t> main(</a:t>
            </a:r>
            <a:r>
              <a:rPr lang="en-US" dirty="0" err="1">
                <a:latin typeface="Helvetica" panose="020B0604020202020204" pitchFamily="34" charset="0"/>
              </a:rPr>
              <a:t>int</a:t>
            </a:r>
            <a:r>
              <a:rPr lang="en-US" dirty="0">
                <a:latin typeface="Helvetica" panose="020B0604020202020204" pitchFamily="34" charset="0"/>
              </a:rPr>
              <a:t> </a:t>
            </a:r>
            <a:r>
              <a:rPr lang="en-US" dirty="0" err="1">
                <a:latin typeface="Helvetica" panose="020B0604020202020204" pitchFamily="34" charset="0"/>
              </a:rPr>
              <a:t>argc</a:t>
            </a:r>
            <a:r>
              <a:rPr lang="en-US" dirty="0">
                <a:latin typeface="Helvetica" panose="020B0604020202020204" pitchFamily="34" charset="0"/>
              </a:rPr>
              <a:t>, char **</a:t>
            </a:r>
            <a:r>
              <a:rPr lang="en-US" dirty="0" err="1">
                <a:latin typeface="Helvetica" panose="020B0604020202020204" pitchFamily="34" charset="0"/>
              </a:rPr>
              <a:t>argv</a:t>
            </a:r>
            <a:r>
              <a:rPr lang="en-US" dirty="0">
                <a:latin typeface="Helvetica" panose="020B0604020202020204" pitchFamily="34" charset="0"/>
              </a:rPr>
              <a:t>)</a:t>
            </a:r>
          </a:p>
          <a:p>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t pro, con;</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a:t>
            </a:r>
            <a:r>
              <a:rPr lang="en-US" dirty="0" err="1">
                <a:latin typeface="Helvetica" panose="020B0604020202020204" pitchFamily="34" charset="0"/>
              </a:rPr>
              <a:t>init</a:t>
            </a:r>
            <a:r>
              <a:rPr lang="en-US" dirty="0">
                <a:latin typeface="Helvetica" panose="020B0604020202020204" pitchFamily="34" charset="0"/>
              </a:rPr>
              <a:t>(&amp;the </a:t>
            </a:r>
            <a:r>
              <a:rPr lang="en-US" dirty="0" err="1">
                <a:latin typeface="Helvetica" panose="020B0604020202020204" pitchFamily="34" charset="0"/>
              </a:rPr>
              <a:t>mutex</a:t>
            </a:r>
            <a:r>
              <a:rPr lang="en-US" dirty="0">
                <a:latin typeface="Helvetica" panose="020B0604020202020204" pitchFamily="34" charset="0"/>
              </a:rPr>
              <a:t>, 0);</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a:t>
            </a:r>
            <a:r>
              <a:rPr lang="en-US" dirty="0" err="1">
                <a:latin typeface="Helvetica" panose="020B0604020202020204" pitchFamily="34" charset="0"/>
              </a:rPr>
              <a:t>init</a:t>
            </a:r>
            <a:r>
              <a:rPr lang="en-US" dirty="0">
                <a:latin typeface="Helvetica" panose="020B0604020202020204" pitchFamily="34" charset="0"/>
              </a:rPr>
              <a:t>(&amp;</a:t>
            </a:r>
            <a:r>
              <a:rPr lang="en-US" dirty="0" err="1">
                <a:latin typeface="Helvetica" panose="020B0604020202020204" pitchFamily="34" charset="0"/>
              </a:rPr>
              <a:t>condc</a:t>
            </a:r>
            <a:r>
              <a:rPr lang="en-US" dirty="0">
                <a:latin typeface="Helvetica" panose="020B0604020202020204" pitchFamily="34" charset="0"/>
              </a:rPr>
              <a:t>, 0);</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a:t>
            </a:r>
            <a:r>
              <a:rPr lang="en-US" dirty="0" err="1">
                <a:latin typeface="Helvetica" panose="020B0604020202020204" pitchFamily="34" charset="0"/>
              </a:rPr>
              <a:t>init</a:t>
            </a:r>
            <a:r>
              <a:rPr lang="en-US" dirty="0">
                <a:latin typeface="Helvetica" panose="020B0604020202020204" pitchFamily="34" charset="0"/>
              </a:rPr>
              <a:t>(&amp;</a:t>
            </a:r>
            <a:r>
              <a:rPr lang="en-US" dirty="0" err="1">
                <a:latin typeface="Helvetica" panose="020B0604020202020204" pitchFamily="34" charset="0"/>
              </a:rPr>
              <a:t>condp</a:t>
            </a:r>
            <a:r>
              <a:rPr lang="en-US" dirty="0">
                <a:latin typeface="Helvetica" panose="020B0604020202020204" pitchFamily="34" charset="0"/>
              </a:rPr>
              <a:t>, 0);</a:t>
            </a:r>
          </a:p>
          <a:p>
            <a:r>
              <a:rPr lang="en-US" dirty="0" err="1">
                <a:latin typeface="Helvetica" panose="020B0604020202020204" pitchFamily="34" charset="0"/>
              </a:rPr>
              <a:t>pthread</a:t>
            </a:r>
            <a:r>
              <a:rPr lang="en-US" dirty="0">
                <a:latin typeface="Helvetica" panose="020B0604020202020204" pitchFamily="34" charset="0"/>
              </a:rPr>
              <a:t> create(&amp;con, 0, consumer, 0);</a:t>
            </a:r>
          </a:p>
          <a:p>
            <a:r>
              <a:rPr lang="en-US" dirty="0" err="1">
                <a:latin typeface="Helvetica" panose="020B0604020202020204" pitchFamily="34" charset="0"/>
              </a:rPr>
              <a:t>pthread</a:t>
            </a:r>
            <a:r>
              <a:rPr lang="en-US" dirty="0">
                <a:latin typeface="Helvetica" panose="020B0604020202020204" pitchFamily="34" charset="0"/>
              </a:rPr>
              <a:t> create(&amp;pro, 0, producer, 0);</a:t>
            </a:r>
          </a:p>
          <a:p>
            <a:r>
              <a:rPr lang="en-US" dirty="0" err="1">
                <a:latin typeface="Helvetica" panose="020B0604020202020204" pitchFamily="34" charset="0"/>
              </a:rPr>
              <a:t>pthread</a:t>
            </a:r>
            <a:r>
              <a:rPr lang="en-US" dirty="0">
                <a:latin typeface="Helvetica" panose="020B0604020202020204" pitchFamily="34" charset="0"/>
              </a:rPr>
              <a:t> join(pro, 0);</a:t>
            </a:r>
          </a:p>
          <a:p>
            <a:r>
              <a:rPr lang="en-US" dirty="0" err="1">
                <a:latin typeface="Helvetica" panose="020B0604020202020204" pitchFamily="34" charset="0"/>
              </a:rPr>
              <a:t>pthread</a:t>
            </a:r>
            <a:r>
              <a:rPr lang="en-US" dirty="0">
                <a:latin typeface="Helvetica" panose="020B0604020202020204" pitchFamily="34" charset="0"/>
              </a:rPr>
              <a:t> join(con, 0);</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destroy(&amp;</a:t>
            </a:r>
            <a:r>
              <a:rPr lang="en-US" dirty="0" err="1">
                <a:latin typeface="Helvetica" panose="020B0604020202020204" pitchFamily="34" charset="0"/>
              </a:rPr>
              <a:t>condc</a:t>
            </a:r>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cond</a:t>
            </a:r>
            <a:r>
              <a:rPr lang="en-US" dirty="0">
                <a:latin typeface="Helvetica" panose="020B0604020202020204" pitchFamily="34" charset="0"/>
              </a:rPr>
              <a:t> destroy(&amp;</a:t>
            </a:r>
            <a:r>
              <a:rPr lang="en-US" dirty="0" err="1">
                <a:latin typeface="Helvetica" panose="020B0604020202020204" pitchFamily="34" charset="0"/>
              </a:rPr>
              <a:t>condp</a:t>
            </a:r>
            <a:r>
              <a:rPr lang="en-US" dirty="0">
                <a:latin typeface="Helvetica" panose="020B0604020202020204" pitchFamily="34" charset="0"/>
              </a:rPr>
              <a:t>);</a:t>
            </a:r>
          </a:p>
          <a:p>
            <a:r>
              <a:rPr lang="en-US" dirty="0" err="1">
                <a:latin typeface="Helvetica" panose="020B0604020202020204" pitchFamily="34" charset="0"/>
              </a:rPr>
              <a:t>pthread</a:t>
            </a:r>
            <a:r>
              <a:rPr lang="en-US" dirty="0">
                <a:latin typeface="Helvetica" panose="020B0604020202020204" pitchFamily="34" charset="0"/>
              </a:rPr>
              <a:t> </a:t>
            </a:r>
            <a:r>
              <a:rPr lang="en-US" dirty="0" err="1">
                <a:latin typeface="Helvetica" panose="020B0604020202020204" pitchFamily="34" charset="0"/>
              </a:rPr>
              <a:t>mutex</a:t>
            </a:r>
            <a:r>
              <a:rPr lang="en-US" dirty="0">
                <a:latin typeface="Helvetica" panose="020B0604020202020204" pitchFamily="34" charset="0"/>
              </a:rPr>
              <a:t> destroy(&amp;the </a:t>
            </a:r>
            <a:r>
              <a:rPr lang="en-US" dirty="0" err="1">
                <a:latin typeface="Helvetica" panose="020B0604020202020204" pitchFamily="34" charset="0"/>
              </a:rPr>
              <a:t>mutex</a:t>
            </a:r>
            <a:r>
              <a:rPr lang="en-US" dirty="0">
                <a:latin typeface="Helvetica" panose="020B0604020202020204" pitchFamily="34" charset="0"/>
              </a:rPr>
              <a:t>);</a:t>
            </a:r>
          </a:p>
          <a:p>
            <a:r>
              <a:rPr lang="en-US" dirty="0">
                <a:latin typeface="Helvetica" panose="020B0604020202020204" pitchFamily="34" charset="0"/>
              </a:rPr>
              <a:t>}</a:t>
            </a:r>
            <a:endParaRPr lang="en-US" dirty="0"/>
          </a:p>
        </p:txBody>
      </p:sp>
      <p:sp>
        <p:nvSpPr>
          <p:cNvPr id="5" name="Rectangle 4"/>
          <p:cNvSpPr/>
          <p:nvPr/>
        </p:nvSpPr>
        <p:spPr>
          <a:xfrm>
            <a:off x="464820" y="4999196"/>
            <a:ext cx="11170920" cy="646331"/>
          </a:xfrm>
          <a:prstGeom prst="rect">
            <a:avLst/>
          </a:prstGeom>
        </p:spPr>
        <p:txBody>
          <a:bodyPr wrap="square">
            <a:spAutoFit/>
          </a:bodyPr>
          <a:lstStyle/>
          <a:p>
            <a:r>
              <a:rPr lang="en-US" dirty="0">
                <a:latin typeface="Times-Roman"/>
              </a:rPr>
              <a:t>It is </a:t>
            </a:r>
            <a:r>
              <a:rPr lang="en-US" dirty="0" smtClean="0">
                <a:latin typeface="Times-Roman"/>
              </a:rPr>
              <a:t>sufficient to </a:t>
            </a:r>
            <a:r>
              <a:rPr lang="en-US" dirty="0">
                <a:latin typeface="Times-Roman"/>
              </a:rPr>
              <a:t>know that by turning all the critical regions into monitor procedures, no</a:t>
            </a:r>
          </a:p>
          <a:p>
            <a:r>
              <a:rPr lang="en-US" dirty="0">
                <a:latin typeface="Times-Roman"/>
              </a:rPr>
              <a:t>two processes will ever execute their critical regions at the same time.</a:t>
            </a:r>
            <a:endParaRPr lang="en-US" dirty="0"/>
          </a:p>
        </p:txBody>
      </p:sp>
    </p:spTree>
    <p:extLst>
      <p:ext uri="{BB962C8B-B14F-4D97-AF65-F5344CB8AC3E}">
        <p14:creationId xmlns:p14="http://schemas.microsoft.com/office/powerpoint/2010/main" val="2243238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8630" y="529441"/>
            <a:ext cx="10241280" cy="3416320"/>
          </a:xfrm>
          <a:prstGeom prst="rect">
            <a:avLst/>
          </a:prstGeom>
        </p:spPr>
        <p:txBody>
          <a:bodyPr wrap="square">
            <a:spAutoFit/>
          </a:bodyPr>
          <a:lstStyle/>
          <a:p>
            <a:r>
              <a:rPr lang="en-US" dirty="0">
                <a:latin typeface="Times-Roman"/>
              </a:rPr>
              <a:t>some real programming </a:t>
            </a:r>
            <a:r>
              <a:rPr lang="en-US" dirty="0" smtClean="0">
                <a:latin typeface="Times-Roman"/>
              </a:rPr>
              <a:t>languages also </a:t>
            </a:r>
            <a:r>
              <a:rPr lang="en-US" dirty="0">
                <a:latin typeface="Times-Roman"/>
              </a:rPr>
              <a:t>support monitors, although not always in the form designed by </a:t>
            </a:r>
            <a:r>
              <a:rPr lang="en-US" dirty="0" smtClean="0">
                <a:latin typeface="Times-Roman"/>
              </a:rPr>
              <a:t>Hoare and </a:t>
            </a:r>
            <a:r>
              <a:rPr lang="en-US" dirty="0" err="1">
                <a:latin typeface="Times-Roman"/>
              </a:rPr>
              <a:t>Brinch</a:t>
            </a:r>
            <a:r>
              <a:rPr lang="en-US" dirty="0">
                <a:latin typeface="Times-Roman"/>
              </a:rPr>
              <a:t> Hansen. One such language is Java. </a:t>
            </a:r>
            <a:endParaRPr lang="en-US" dirty="0" smtClean="0">
              <a:latin typeface="Times-Roman"/>
            </a:endParaRPr>
          </a:p>
          <a:p>
            <a:r>
              <a:rPr lang="en-US" dirty="0" smtClean="0">
                <a:latin typeface="Times-Roman"/>
              </a:rPr>
              <a:t>Java </a:t>
            </a:r>
            <a:r>
              <a:rPr lang="en-US" dirty="0">
                <a:latin typeface="Times-Roman"/>
              </a:rPr>
              <a:t>is an object-oriented </a:t>
            </a:r>
            <a:r>
              <a:rPr lang="en-US" dirty="0" smtClean="0">
                <a:latin typeface="Times-Roman"/>
              </a:rPr>
              <a:t>language that </a:t>
            </a:r>
            <a:r>
              <a:rPr lang="en-US" dirty="0">
                <a:latin typeface="Times-Roman"/>
              </a:rPr>
              <a:t>supports user-level threads and also allows methods (procedures) to </a:t>
            </a:r>
            <a:r>
              <a:rPr lang="en-US" dirty="0" smtClean="0">
                <a:latin typeface="Times-Roman"/>
              </a:rPr>
              <a:t>be grouped </a:t>
            </a:r>
            <a:r>
              <a:rPr lang="en-US" dirty="0">
                <a:latin typeface="Times-Roman"/>
              </a:rPr>
              <a:t>together into classes. By adding the keyword </a:t>
            </a:r>
            <a:r>
              <a:rPr lang="en-US" sz="1400" dirty="0">
                <a:latin typeface="Helvetica" panose="020B0604020202020204" pitchFamily="34" charset="0"/>
              </a:rPr>
              <a:t>synchronized </a:t>
            </a:r>
            <a:r>
              <a:rPr lang="en-US" dirty="0">
                <a:latin typeface="Times-Roman"/>
              </a:rPr>
              <a:t>to a method</a:t>
            </a:r>
          </a:p>
          <a:p>
            <a:r>
              <a:rPr lang="en-US" dirty="0">
                <a:latin typeface="Times-Roman"/>
              </a:rPr>
              <a:t>declaration, Java guarantees that once any thread has started executing that method,</a:t>
            </a:r>
          </a:p>
          <a:p>
            <a:r>
              <a:rPr lang="en-US" dirty="0">
                <a:latin typeface="Times-Roman"/>
              </a:rPr>
              <a:t>no other thread will be allowed to start executing any other </a:t>
            </a:r>
            <a:r>
              <a:rPr lang="en-US" sz="1400" dirty="0">
                <a:latin typeface="Helvetica" panose="020B0604020202020204" pitchFamily="34" charset="0"/>
              </a:rPr>
              <a:t>synchronized </a:t>
            </a:r>
            <a:r>
              <a:rPr lang="en-US" dirty="0">
                <a:latin typeface="Times-Roman"/>
              </a:rPr>
              <a:t>method</a:t>
            </a:r>
          </a:p>
          <a:p>
            <a:r>
              <a:rPr lang="en-US" dirty="0">
                <a:latin typeface="Times-Roman"/>
              </a:rPr>
              <a:t>of that object</a:t>
            </a:r>
            <a:r>
              <a:rPr lang="en-US" dirty="0" smtClean="0">
                <a:latin typeface="Times-Roman"/>
              </a:rPr>
              <a:t>.</a:t>
            </a:r>
          </a:p>
          <a:p>
            <a:r>
              <a:rPr lang="en-US" dirty="0"/>
              <a:t>Synchronized methods in Java differ from classical monitors in an essential</a:t>
            </a:r>
          </a:p>
          <a:p>
            <a:r>
              <a:rPr lang="en-US" dirty="0"/>
              <a:t>way: Java does not have condition variables built in. Instead, it offers two procedures,</a:t>
            </a:r>
          </a:p>
          <a:p>
            <a:r>
              <a:rPr lang="en-US" i="1" dirty="0"/>
              <a:t>wait </a:t>
            </a:r>
            <a:r>
              <a:rPr lang="en-US" dirty="0"/>
              <a:t>and </a:t>
            </a:r>
            <a:r>
              <a:rPr lang="en-US" i="1" dirty="0"/>
              <a:t>notify</a:t>
            </a:r>
            <a:r>
              <a:rPr lang="en-US" dirty="0"/>
              <a:t>, which are the equivalent of </a:t>
            </a:r>
            <a:r>
              <a:rPr lang="en-US" i="1" dirty="0"/>
              <a:t>sleep </a:t>
            </a:r>
            <a:r>
              <a:rPr lang="en-US" dirty="0"/>
              <a:t>and </a:t>
            </a:r>
            <a:r>
              <a:rPr lang="en-US" i="1" dirty="0"/>
              <a:t>wakeup </a:t>
            </a:r>
            <a:r>
              <a:rPr lang="en-US" dirty="0"/>
              <a:t>except that</a:t>
            </a:r>
          </a:p>
          <a:p>
            <a:r>
              <a:rPr lang="en-US" dirty="0"/>
              <a:t>when they are used inside synchronized methods, they are not subject to race conditions</a:t>
            </a:r>
            <a:r>
              <a:rPr lang="en-US" dirty="0" smtClean="0"/>
              <a:t>.</a:t>
            </a:r>
          </a:p>
          <a:p>
            <a:endParaRPr lang="en-US" dirty="0"/>
          </a:p>
        </p:txBody>
      </p:sp>
    </p:spTree>
    <p:extLst>
      <p:ext uri="{BB962C8B-B14F-4D97-AF65-F5344CB8AC3E}">
        <p14:creationId xmlns:p14="http://schemas.microsoft.com/office/powerpoint/2010/main" val="181603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passing</a:t>
            </a:r>
            <a:endParaRPr lang="en-US" dirty="0"/>
          </a:p>
        </p:txBody>
      </p:sp>
      <p:sp>
        <p:nvSpPr>
          <p:cNvPr id="3" name="Content Placeholder 2"/>
          <p:cNvSpPr>
            <a:spLocks noGrp="1"/>
          </p:cNvSpPr>
          <p:nvPr>
            <p:ph idx="1"/>
          </p:nvPr>
        </p:nvSpPr>
        <p:spPr/>
        <p:txBody>
          <a:bodyPr/>
          <a:lstStyle/>
          <a:p>
            <a:r>
              <a:rPr lang="en-US" dirty="0" smtClean="0"/>
              <a:t>Semaphore or monitor can be used for mutual exclusion on if process are running on the same machine</a:t>
            </a:r>
          </a:p>
          <a:p>
            <a:r>
              <a:rPr lang="en-US" dirty="0" smtClean="0"/>
              <a:t>But if process running on different machine then how they communicate?</a:t>
            </a:r>
          </a:p>
          <a:p>
            <a:pPr marL="0" indent="0">
              <a:buNone/>
            </a:pPr>
            <a:r>
              <a:rPr lang="en-US" dirty="0" smtClean="0"/>
              <a:t>Message passing </a:t>
            </a:r>
          </a:p>
          <a:p>
            <a:r>
              <a:rPr lang="en-US" dirty="0" smtClean="0"/>
              <a:t>Two primitive operations</a:t>
            </a:r>
          </a:p>
          <a:p>
            <a:r>
              <a:rPr lang="en-US" dirty="0" smtClean="0"/>
              <a:t>Send( destination, &amp;message) and receive(source, &amp;message)</a:t>
            </a:r>
          </a:p>
        </p:txBody>
      </p:sp>
    </p:spTree>
    <p:extLst>
      <p:ext uri="{BB962C8B-B14F-4D97-AF65-F5344CB8AC3E}">
        <p14:creationId xmlns:p14="http://schemas.microsoft.com/office/powerpoint/2010/main" val="25256816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Message passing</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a:t>Design issues</a:t>
            </a:r>
          </a:p>
          <a:p>
            <a:pPr marL="514350" indent="-514350">
              <a:buAutoNum type="arabicPeriod"/>
            </a:pPr>
            <a:r>
              <a:rPr lang="en-US" dirty="0" smtClean="0"/>
              <a:t>Synchronization : receiver cannot receive message until it has been sent by some other process. Thus both the sender and receiver can be blocking or non-blocking. Three combinations are common</a:t>
            </a:r>
          </a:p>
          <a:p>
            <a:pPr marL="0" indent="0">
              <a:buNone/>
            </a:pPr>
            <a:r>
              <a:rPr lang="en-US" dirty="0" smtClean="0"/>
              <a:t>a. Blocking send and blocking receive : Both the sender and receiver are blocked until the message is delivered. this is called rendezvous. It is easier to implement than a buffered message scheme but is less flexible since the sender and receiver are forced to run in lockstep</a:t>
            </a:r>
          </a:p>
          <a:p>
            <a:pPr marL="0" indent="0">
              <a:buNone/>
            </a:pPr>
            <a:r>
              <a:rPr lang="en-US" dirty="0" err="1" smtClean="0"/>
              <a:t>b.Non</a:t>
            </a:r>
            <a:r>
              <a:rPr lang="en-US" dirty="0" smtClean="0"/>
              <a:t> blocking send and blocking receive : most useful combination. Processes must employ reply messages (acknowledgment)</a:t>
            </a:r>
          </a:p>
          <a:p>
            <a:pPr marL="0" indent="0">
              <a:buNone/>
            </a:pPr>
            <a:r>
              <a:rPr lang="en-US" dirty="0" smtClean="0"/>
              <a:t>c. Non blocking send and non blocking receive</a:t>
            </a:r>
          </a:p>
          <a:p>
            <a:pPr marL="0" indent="0">
              <a:buNone/>
            </a:pPr>
            <a:endParaRPr lang="en-US" dirty="0"/>
          </a:p>
        </p:txBody>
      </p:sp>
    </p:spTree>
    <p:extLst>
      <p:ext uri="{BB962C8B-B14F-4D97-AF65-F5344CB8AC3E}">
        <p14:creationId xmlns:p14="http://schemas.microsoft.com/office/powerpoint/2010/main" val="27955768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2900" y="393621"/>
            <a:ext cx="9144000" cy="5724644"/>
          </a:xfrm>
          <a:prstGeom prst="rect">
            <a:avLst/>
          </a:prstGeom>
        </p:spPr>
        <p:txBody>
          <a:bodyPr wrap="square">
            <a:spAutoFit/>
          </a:bodyPr>
          <a:lstStyle/>
          <a:p>
            <a:r>
              <a:rPr lang="en-US" dirty="0"/>
              <a:t>2. </a:t>
            </a:r>
            <a:r>
              <a:rPr lang="en-US" sz="2400" dirty="0"/>
              <a:t>Addressing</a:t>
            </a:r>
          </a:p>
          <a:p>
            <a:r>
              <a:rPr lang="en-US" dirty="0"/>
              <a:t>Direct and indirect addressing </a:t>
            </a:r>
            <a:endParaRPr lang="en-US" dirty="0" smtClean="0"/>
          </a:p>
          <a:p>
            <a:r>
              <a:rPr lang="en-US" dirty="0" smtClean="0"/>
              <a:t>Direct : it include specific identifier of the destination process</a:t>
            </a:r>
            <a:endParaRPr lang="en-US" dirty="0"/>
          </a:p>
          <a:p>
            <a:r>
              <a:rPr lang="en-US" dirty="0"/>
              <a:t>Indirect : messages are sent to shared data structure called </a:t>
            </a:r>
            <a:r>
              <a:rPr lang="en-US" dirty="0" smtClean="0"/>
              <a:t>mailbox which consists of queues that can temporary hole messages. </a:t>
            </a:r>
            <a:r>
              <a:rPr lang="en-US" dirty="0"/>
              <a:t>Mailbox is a place to buffer a certain number of messages</a:t>
            </a:r>
          </a:p>
          <a:p>
            <a:r>
              <a:rPr lang="en-US" dirty="0" smtClean="0"/>
              <a:t>The relation between sender and receiver may be One </a:t>
            </a:r>
            <a:r>
              <a:rPr lang="en-US" dirty="0"/>
              <a:t>to one, many to </a:t>
            </a:r>
            <a:r>
              <a:rPr lang="en-US" dirty="0" smtClean="0"/>
              <a:t>one or many to many</a:t>
            </a:r>
          </a:p>
          <a:p>
            <a:r>
              <a:rPr lang="en-US" dirty="0" smtClean="0"/>
              <a:t>One to one : private communication link is set up between two processes</a:t>
            </a:r>
          </a:p>
          <a:p>
            <a:r>
              <a:rPr lang="en-US" dirty="0" smtClean="0"/>
              <a:t>Many to one: client/server communication. In this case mailbox </a:t>
            </a:r>
            <a:r>
              <a:rPr lang="en-US" dirty="0"/>
              <a:t>is also known as </a:t>
            </a:r>
            <a:r>
              <a:rPr lang="en-US" dirty="0" smtClean="0"/>
              <a:t>port</a:t>
            </a:r>
          </a:p>
          <a:p>
            <a:r>
              <a:rPr lang="en-US" dirty="0" smtClean="0"/>
              <a:t>One to many : broadcast messages</a:t>
            </a:r>
          </a:p>
          <a:p>
            <a:r>
              <a:rPr lang="en-US" dirty="0" smtClean="0"/>
              <a:t>Many to many : multiple servers and multiple clients</a:t>
            </a:r>
            <a:endParaRPr lang="en-US" dirty="0"/>
          </a:p>
          <a:p>
            <a:r>
              <a:rPr lang="en-US" dirty="0" smtClean="0"/>
              <a:t>The association of mailbox to process may be </a:t>
            </a:r>
            <a:r>
              <a:rPr lang="en-US" dirty="0"/>
              <a:t>static or dynamic</a:t>
            </a:r>
          </a:p>
          <a:p>
            <a:r>
              <a:rPr lang="en-US" dirty="0" smtClean="0"/>
              <a:t>port </a:t>
            </a:r>
            <a:r>
              <a:rPr lang="en-US" dirty="0"/>
              <a:t>is static assignment </a:t>
            </a:r>
            <a:endParaRPr lang="en-US" dirty="0" smtClean="0"/>
          </a:p>
          <a:p>
            <a:r>
              <a:rPr lang="en-US" dirty="0" smtClean="0"/>
              <a:t>In case of dynamic association </a:t>
            </a:r>
            <a:r>
              <a:rPr lang="en-US" b="1" dirty="0" smtClean="0"/>
              <a:t>connect</a:t>
            </a:r>
            <a:r>
              <a:rPr lang="en-US" dirty="0" smtClean="0"/>
              <a:t> and </a:t>
            </a:r>
            <a:r>
              <a:rPr lang="en-US" b="1" dirty="0" smtClean="0"/>
              <a:t>disconnect</a:t>
            </a:r>
            <a:r>
              <a:rPr lang="en-US" dirty="0" smtClean="0"/>
              <a:t> operation may required</a:t>
            </a:r>
          </a:p>
          <a:p>
            <a:r>
              <a:rPr lang="en-US" dirty="0" smtClean="0"/>
              <a:t>Port is owned by receiving process. In general mailbox may owned by OS</a:t>
            </a:r>
            <a:endParaRPr lang="en-US" dirty="0"/>
          </a:p>
          <a:p>
            <a:r>
              <a:rPr lang="en-US" b="1" dirty="0" smtClean="0"/>
              <a:t>3.Message format : some preferred short, fix size messages or it can be variable size (header and body)</a:t>
            </a:r>
            <a:endParaRPr lang="en-US" b="1" dirty="0"/>
          </a:p>
          <a:p>
            <a:r>
              <a:rPr lang="en-US" dirty="0" smtClean="0"/>
              <a:t>4. </a:t>
            </a:r>
            <a:r>
              <a:rPr lang="en-US" b="1" dirty="0" smtClean="0"/>
              <a:t>Queuing discipline : default is FIFO or it can be priority based</a:t>
            </a:r>
            <a:endParaRPr lang="en-US" b="1" dirty="0"/>
          </a:p>
          <a:p>
            <a:r>
              <a:rPr lang="en-US" dirty="0"/>
              <a:t>Mutual exclusion</a:t>
            </a:r>
          </a:p>
          <a:p>
            <a:r>
              <a:rPr lang="en-US" dirty="0"/>
              <a:t>Message passing is commonly used in parallel system. One well known message passing system is MPI</a:t>
            </a:r>
          </a:p>
        </p:txBody>
      </p:sp>
    </p:spTree>
    <p:extLst>
      <p:ext uri="{BB962C8B-B14F-4D97-AF65-F5344CB8AC3E}">
        <p14:creationId xmlns:p14="http://schemas.microsoft.com/office/powerpoint/2010/main" val="27458495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93620" y="470535"/>
            <a:ext cx="3695700" cy="3905250"/>
          </a:xfrm>
          <a:prstGeom prst="rect">
            <a:avLst/>
          </a:prstGeom>
        </p:spPr>
      </p:pic>
    </p:spTree>
    <p:extLst>
      <p:ext uri="{BB962C8B-B14F-4D97-AF65-F5344CB8AC3E}">
        <p14:creationId xmlns:p14="http://schemas.microsoft.com/office/powerpoint/2010/main" val="36505576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6837" y="1366837"/>
            <a:ext cx="9458325" cy="4124325"/>
          </a:xfrm>
          <a:prstGeom prst="rect">
            <a:avLst/>
          </a:prstGeom>
        </p:spPr>
      </p:pic>
    </p:spTree>
    <p:extLst>
      <p:ext uri="{BB962C8B-B14F-4D97-AF65-F5344CB8AC3E}">
        <p14:creationId xmlns:p14="http://schemas.microsoft.com/office/powerpoint/2010/main" val="3494416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471612" y="485775"/>
            <a:ext cx="9248775" cy="5886450"/>
          </a:xfrm>
          <a:prstGeom prst="rect">
            <a:avLst/>
          </a:prstGeom>
        </p:spPr>
      </p:pic>
    </p:spTree>
    <p:extLst>
      <p:ext uri="{BB962C8B-B14F-4D97-AF65-F5344CB8AC3E}">
        <p14:creationId xmlns:p14="http://schemas.microsoft.com/office/powerpoint/2010/main" val="3071608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06311" y="553156"/>
            <a:ext cx="10059672" cy="2585323"/>
          </a:xfrm>
          <a:prstGeom prst="rect">
            <a:avLst/>
          </a:prstGeom>
          <a:noFill/>
        </p:spPr>
        <p:txBody>
          <a:bodyPr wrap="square" rtlCol="0">
            <a:spAutoFit/>
          </a:bodyPr>
          <a:lstStyle/>
          <a:p>
            <a:r>
              <a:rPr lang="en-US" b="1" dirty="0" smtClean="0"/>
              <a:t>Process Hierarchies</a:t>
            </a:r>
          </a:p>
          <a:p>
            <a:r>
              <a:rPr lang="en-US" dirty="0" smtClean="0"/>
              <a:t>IN UNIX there is concepts of process group. </a:t>
            </a:r>
            <a:r>
              <a:rPr lang="en-US" dirty="0"/>
              <a:t>In UNIX, a process and all of its children and further descendants </a:t>
            </a:r>
            <a:r>
              <a:rPr lang="en-US" dirty="0" smtClean="0"/>
              <a:t>together form </a:t>
            </a:r>
            <a:r>
              <a:rPr lang="en-US" dirty="0"/>
              <a:t>a process </a:t>
            </a:r>
            <a:r>
              <a:rPr lang="en-US" dirty="0" smtClean="0"/>
              <a:t>group.  Tree structure</a:t>
            </a:r>
          </a:p>
          <a:p>
            <a:r>
              <a:rPr lang="en-US" dirty="0" smtClean="0"/>
              <a:t>e.g. </a:t>
            </a:r>
            <a:r>
              <a:rPr lang="en-US" dirty="0" err="1" smtClean="0"/>
              <a:t>init</a:t>
            </a:r>
            <a:r>
              <a:rPr lang="en-US" dirty="0" smtClean="0"/>
              <a:t> at the root</a:t>
            </a:r>
          </a:p>
          <a:p>
            <a:r>
              <a:rPr lang="en-US" dirty="0" smtClean="0"/>
              <a:t>Windows does not have any concept of process hierarchy</a:t>
            </a:r>
          </a:p>
          <a:p>
            <a:r>
              <a:rPr lang="en-US" dirty="0"/>
              <a:t>The only hint of a process hierarchy is that when a process is created, the</a:t>
            </a:r>
          </a:p>
          <a:p>
            <a:r>
              <a:rPr lang="en-US" dirty="0"/>
              <a:t>parent is given a special token (called a </a:t>
            </a:r>
            <a:r>
              <a:rPr lang="en-US" b="1" dirty="0"/>
              <a:t>handle</a:t>
            </a:r>
            <a:r>
              <a:rPr lang="en-US" dirty="0"/>
              <a:t>) that it can use to control the child.</a:t>
            </a:r>
          </a:p>
          <a:p>
            <a:r>
              <a:rPr lang="en-US" dirty="0"/>
              <a:t>However, it is free to pass this token to some other process, thus invalidating </a:t>
            </a:r>
            <a:r>
              <a:rPr lang="en-US" dirty="0" smtClean="0"/>
              <a:t>the hierarchy</a:t>
            </a:r>
            <a:r>
              <a:rPr lang="en-US" dirty="0"/>
              <a:t>. Processes in UNIX cannot disinherit their children.</a:t>
            </a:r>
          </a:p>
        </p:txBody>
      </p:sp>
    </p:spTree>
    <p:extLst>
      <p:ext uri="{BB962C8B-B14F-4D97-AF65-F5344CB8AC3E}">
        <p14:creationId xmlns:p14="http://schemas.microsoft.com/office/powerpoint/2010/main" val="34502747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86087" y="2714625"/>
            <a:ext cx="6219825" cy="1428750"/>
          </a:xfrm>
          <a:prstGeom prst="rect">
            <a:avLst/>
          </a:prstGeom>
        </p:spPr>
      </p:pic>
    </p:spTree>
    <p:extLst>
      <p:ext uri="{BB962C8B-B14F-4D97-AF65-F5344CB8AC3E}">
        <p14:creationId xmlns:p14="http://schemas.microsoft.com/office/powerpoint/2010/main" val="42260439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Unix</a:t>
            </a:r>
            <a:endParaRPr lang="en-US" dirty="0"/>
          </a:p>
        </p:txBody>
      </p:sp>
      <p:sp>
        <p:nvSpPr>
          <p:cNvPr id="3" name="Content Placeholder 2"/>
          <p:cNvSpPr>
            <a:spLocks noGrp="1"/>
          </p:cNvSpPr>
          <p:nvPr>
            <p:ph idx="1"/>
          </p:nvPr>
        </p:nvSpPr>
        <p:spPr/>
        <p:txBody>
          <a:bodyPr/>
          <a:lstStyle/>
          <a:p>
            <a:r>
              <a:rPr lang="en-US" dirty="0" smtClean="0"/>
              <a:t>Id=</a:t>
            </a:r>
            <a:r>
              <a:rPr lang="en-US" dirty="0" err="1" smtClean="0"/>
              <a:t>msgget</a:t>
            </a:r>
            <a:r>
              <a:rPr lang="en-US" dirty="0" smtClean="0"/>
              <a:t>(key,IPC_CREAT|0666)</a:t>
            </a:r>
          </a:p>
          <a:p>
            <a:r>
              <a:rPr lang="en-US" dirty="0" err="1" smtClean="0"/>
              <a:t>Msgsnd</a:t>
            </a:r>
            <a:r>
              <a:rPr lang="en-US" dirty="0" smtClean="0"/>
              <a:t>(id,&amp;message,len,0)</a:t>
            </a:r>
          </a:p>
          <a:p>
            <a:r>
              <a:rPr lang="en-US" dirty="0" err="1" smtClean="0"/>
              <a:t>Msgrcv</a:t>
            </a:r>
            <a:r>
              <a:rPr lang="en-US" dirty="0" smtClean="0"/>
              <a:t>(id</a:t>
            </a:r>
            <a:r>
              <a:rPr lang="en-US" smtClean="0"/>
              <a:t>,&amp;buff,len,type,0);</a:t>
            </a:r>
            <a:endParaRPr lang="en-US"/>
          </a:p>
        </p:txBody>
      </p:sp>
    </p:spTree>
    <p:extLst>
      <p:ext uri="{BB962C8B-B14F-4D97-AF65-F5344CB8AC3E}">
        <p14:creationId xmlns:p14="http://schemas.microsoft.com/office/powerpoint/2010/main" val="12308829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r>
            <a:br>
              <a:rPr lang="en-US" dirty="0" smtClean="0"/>
            </a:br>
            <a:r>
              <a:rPr lang="en-US" dirty="0" smtClean="0"/>
              <a:t>Barriers</a:t>
            </a:r>
            <a:endParaRPr lang="en-US" dirty="0"/>
          </a:p>
        </p:txBody>
      </p:sp>
      <p:sp>
        <p:nvSpPr>
          <p:cNvPr id="3" name="Content Placeholder 2"/>
          <p:cNvSpPr>
            <a:spLocks noGrp="1"/>
          </p:cNvSpPr>
          <p:nvPr>
            <p:ph idx="1"/>
          </p:nvPr>
        </p:nvSpPr>
        <p:spPr/>
        <p:txBody>
          <a:bodyPr/>
          <a:lstStyle/>
          <a:p>
            <a:r>
              <a:rPr lang="en-US" dirty="0" smtClean="0"/>
              <a:t>Some applications are divided into phases and have rule that no process may proceed into the next phase until all process are ready to proceed the next phase</a:t>
            </a:r>
          </a:p>
          <a:p>
            <a:r>
              <a:rPr lang="en-US" dirty="0" smtClean="0"/>
              <a:t>This behavior may be achieved by placing barrier at the end of each phase. When a process  reaches the barrier, it is blocked until all process have reached the barrier</a:t>
            </a:r>
            <a:endParaRPr lang="en-US" dirty="0"/>
          </a:p>
        </p:txBody>
      </p:sp>
    </p:spTree>
    <p:extLst>
      <p:ext uri="{BB962C8B-B14F-4D97-AF65-F5344CB8AC3E}">
        <p14:creationId xmlns:p14="http://schemas.microsoft.com/office/powerpoint/2010/main" val="28387978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710" y="259714"/>
            <a:ext cx="11186160" cy="6598285"/>
          </a:xfrm>
        </p:spPr>
        <p:txBody>
          <a:bodyPr>
            <a:normAutofit fontScale="25000" lnSpcReduction="20000"/>
          </a:bodyPr>
          <a:lstStyle/>
          <a:p>
            <a:r>
              <a:rPr lang="en-US" sz="7200" dirty="0" err="1"/>
              <a:t>int</a:t>
            </a:r>
            <a:r>
              <a:rPr lang="en-US" sz="7200" dirty="0"/>
              <a:t>  main()</a:t>
            </a:r>
          </a:p>
          <a:p>
            <a:r>
              <a:rPr lang="en-US" sz="7200" dirty="0"/>
              <a:t>{</a:t>
            </a:r>
          </a:p>
          <a:p>
            <a:r>
              <a:rPr lang="en-US" sz="7200" dirty="0"/>
              <a:t>	</a:t>
            </a:r>
            <a:r>
              <a:rPr lang="en-US" sz="7200" dirty="0" err="1"/>
              <a:t>int</a:t>
            </a:r>
            <a:r>
              <a:rPr lang="en-US" sz="7200" dirty="0"/>
              <a:t> sem1, sem2, id, </a:t>
            </a:r>
            <a:r>
              <a:rPr lang="en-US" sz="7200" dirty="0" err="1"/>
              <a:t>shid</a:t>
            </a:r>
            <a:r>
              <a:rPr lang="en-US" sz="7200" dirty="0"/>
              <a:t>;</a:t>
            </a:r>
          </a:p>
          <a:p>
            <a:r>
              <a:rPr lang="en-US" sz="7200" dirty="0"/>
              <a:t>	</a:t>
            </a:r>
            <a:r>
              <a:rPr lang="en-US" sz="7200" dirty="0" err="1"/>
              <a:t>int</a:t>
            </a:r>
            <a:r>
              <a:rPr lang="en-US" sz="7200" dirty="0"/>
              <a:t> </a:t>
            </a:r>
            <a:r>
              <a:rPr lang="en-US" sz="7200" dirty="0" err="1"/>
              <a:t>i,pi</a:t>
            </a:r>
            <a:r>
              <a:rPr lang="en-US" sz="7200" dirty="0"/>
              <a:t>;</a:t>
            </a:r>
          </a:p>
          <a:p>
            <a:r>
              <a:rPr lang="en-US" sz="7200" dirty="0"/>
              <a:t>	</a:t>
            </a:r>
            <a:r>
              <a:rPr lang="en-US" sz="7200" dirty="0" err="1"/>
              <a:t>int</a:t>
            </a:r>
            <a:r>
              <a:rPr lang="en-US" sz="7200" dirty="0"/>
              <a:t> array[N];</a:t>
            </a:r>
          </a:p>
          <a:p>
            <a:r>
              <a:rPr lang="en-US" sz="7200" dirty="0"/>
              <a:t>	float *</a:t>
            </a:r>
            <a:r>
              <a:rPr lang="en-US" sz="7200" dirty="0" err="1"/>
              <a:t>avg</a:t>
            </a:r>
            <a:r>
              <a:rPr lang="en-US" sz="7200" dirty="0"/>
              <a:t>, *dev, x;</a:t>
            </a:r>
          </a:p>
          <a:p>
            <a:r>
              <a:rPr lang="en-US" sz="7200" dirty="0"/>
              <a:t> </a:t>
            </a:r>
          </a:p>
          <a:p>
            <a:r>
              <a:rPr lang="en-US" sz="7200" dirty="0"/>
              <a:t>	for(</a:t>
            </a:r>
            <a:r>
              <a:rPr lang="en-US" sz="7200" dirty="0" err="1"/>
              <a:t>i</a:t>
            </a:r>
            <a:r>
              <a:rPr lang="en-US" sz="7200" dirty="0"/>
              <a:t> = 0; </a:t>
            </a:r>
            <a:r>
              <a:rPr lang="en-US" sz="7200" dirty="0" err="1"/>
              <a:t>i</a:t>
            </a:r>
            <a:r>
              <a:rPr lang="en-US" sz="7200" dirty="0"/>
              <a:t>&lt;N; </a:t>
            </a:r>
            <a:r>
              <a:rPr lang="en-US" sz="7200" dirty="0" err="1"/>
              <a:t>i</a:t>
            </a:r>
            <a:r>
              <a:rPr lang="en-US" sz="7200" dirty="0"/>
              <a:t>++)</a:t>
            </a:r>
          </a:p>
          <a:p>
            <a:r>
              <a:rPr lang="en-US" sz="7200" dirty="0"/>
              <a:t>		array[1] = 1+1;</a:t>
            </a:r>
          </a:p>
          <a:p>
            <a:r>
              <a:rPr lang="en-US" sz="7200" dirty="0"/>
              <a:t>	</a:t>
            </a:r>
          </a:p>
          <a:p>
            <a:r>
              <a:rPr lang="en-US" sz="7200" dirty="0"/>
              <a:t>	</a:t>
            </a:r>
            <a:r>
              <a:rPr lang="en-US" sz="7200" dirty="0" err="1"/>
              <a:t>shid</a:t>
            </a:r>
            <a:r>
              <a:rPr lang="en-US" sz="7200" dirty="0"/>
              <a:t> = </a:t>
            </a:r>
            <a:r>
              <a:rPr lang="en-US" sz="7200" dirty="0" err="1"/>
              <a:t>shmget</a:t>
            </a:r>
            <a:r>
              <a:rPr lang="en-US" sz="7200" dirty="0"/>
              <a:t>(IPC_PRIVATE, </a:t>
            </a:r>
            <a:r>
              <a:rPr lang="en-US" sz="7200" dirty="0" err="1"/>
              <a:t>sizeof</a:t>
            </a:r>
            <a:r>
              <a:rPr lang="en-US" sz="7200" dirty="0"/>
              <a:t>(float)*(PROCESS+1),IPC_CREAT | 0666);</a:t>
            </a:r>
          </a:p>
          <a:p>
            <a:r>
              <a:rPr lang="en-US" sz="7200" dirty="0"/>
              <a:t>	</a:t>
            </a:r>
          </a:p>
          <a:p>
            <a:r>
              <a:rPr lang="en-US" sz="7200" dirty="0"/>
              <a:t>	</a:t>
            </a:r>
            <a:r>
              <a:rPr lang="en-US" sz="7200" dirty="0" err="1"/>
              <a:t>avg</a:t>
            </a:r>
            <a:r>
              <a:rPr lang="en-US" sz="7200" dirty="0"/>
              <a:t> = (float *)</a:t>
            </a:r>
            <a:r>
              <a:rPr lang="en-US" sz="7200" dirty="0" err="1"/>
              <a:t>shmat</a:t>
            </a:r>
            <a:r>
              <a:rPr lang="en-US" sz="7200" dirty="0"/>
              <a:t>(</a:t>
            </a:r>
            <a:r>
              <a:rPr lang="en-US" sz="7200" dirty="0" err="1"/>
              <a:t>shid</a:t>
            </a:r>
            <a:r>
              <a:rPr lang="en-US" sz="7200" dirty="0"/>
              <a:t>, 0, 0);</a:t>
            </a:r>
          </a:p>
          <a:p>
            <a:r>
              <a:rPr lang="en-US" sz="7200" dirty="0"/>
              <a:t>	</a:t>
            </a:r>
            <a:r>
              <a:rPr lang="en-US" sz="7200" dirty="0" smtClean="0"/>
              <a:t>*</a:t>
            </a:r>
            <a:r>
              <a:rPr lang="en-US" sz="7200" dirty="0" err="1" smtClean="0"/>
              <a:t>avg</a:t>
            </a:r>
            <a:r>
              <a:rPr lang="en-US" sz="7200" dirty="0" smtClean="0"/>
              <a:t>=0;</a:t>
            </a:r>
            <a:endParaRPr lang="en-US" sz="7200" dirty="0"/>
          </a:p>
          <a:p>
            <a:r>
              <a:rPr lang="en-US" sz="7200" dirty="0"/>
              <a:t>	</a:t>
            </a:r>
            <a:r>
              <a:rPr lang="en-US" sz="7200" dirty="0" err="1"/>
              <a:t>shid</a:t>
            </a:r>
            <a:r>
              <a:rPr lang="en-US" sz="7200" dirty="0"/>
              <a:t> = </a:t>
            </a:r>
            <a:r>
              <a:rPr lang="en-US" sz="7200" dirty="0" err="1"/>
              <a:t>shmget</a:t>
            </a:r>
            <a:r>
              <a:rPr lang="en-US" sz="7200" dirty="0"/>
              <a:t>(IPC_PRIVATE, </a:t>
            </a:r>
            <a:r>
              <a:rPr lang="en-US" sz="7200" dirty="0" err="1"/>
              <a:t>sizeof</a:t>
            </a:r>
            <a:r>
              <a:rPr lang="en-US" sz="7200" dirty="0"/>
              <a:t>(float), IPC_CREAT | 0666);</a:t>
            </a:r>
          </a:p>
          <a:p>
            <a:r>
              <a:rPr lang="en-US" sz="7200" dirty="0"/>
              <a:t>	dev = (float *)</a:t>
            </a:r>
            <a:r>
              <a:rPr lang="en-US" sz="7200" dirty="0" err="1"/>
              <a:t>shmat</a:t>
            </a:r>
            <a:r>
              <a:rPr lang="en-US" sz="7200" dirty="0"/>
              <a:t>(</a:t>
            </a:r>
            <a:r>
              <a:rPr lang="en-US" sz="7200" dirty="0" err="1"/>
              <a:t>shid</a:t>
            </a:r>
            <a:r>
              <a:rPr lang="en-US" sz="7200" dirty="0"/>
              <a:t>, 0, 0);</a:t>
            </a:r>
          </a:p>
          <a:p>
            <a:r>
              <a:rPr lang="en-US" sz="7200" dirty="0"/>
              <a:t>	</a:t>
            </a:r>
          </a:p>
          <a:p>
            <a:r>
              <a:rPr lang="en-US" sz="7200" dirty="0"/>
              <a:t>	*dev = 0</a:t>
            </a:r>
            <a:r>
              <a:rPr lang="en-US" sz="7200" dirty="0" smtClean="0"/>
              <a:t>;</a:t>
            </a:r>
          </a:p>
          <a:p>
            <a:r>
              <a:rPr lang="en-US" sz="7200" dirty="0" smtClean="0"/>
              <a:t>            sem1 </a:t>
            </a:r>
            <a:r>
              <a:rPr lang="en-US" sz="7200" dirty="0"/>
              <a:t>= </a:t>
            </a:r>
            <a:r>
              <a:rPr lang="en-US" sz="7200" dirty="0" err="1"/>
              <a:t>semget</a:t>
            </a:r>
            <a:r>
              <a:rPr lang="en-US" sz="7200" dirty="0"/>
              <a:t>(KEY, </a:t>
            </a:r>
            <a:r>
              <a:rPr lang="en-US" sz="7200" dirty="0" smtClean="0"/>
              <a:t>2, </a:t>
            </a:r>
            <a:r>
              <a:rPr lang="en-US" sz="7200" dirty="0"/>
              <a:t>IPC_CREAT | 0666);</a:t>
            </a:r>
          </a:p>
          <a:p>
            <a:r>
              <a:rPr lang="en-US" sz="7200" dirty="0"/>
              <a:t>	</a:t>
            </a:r>
            <a:r>
              <a:rPr lang="en-US" sz="7200" dirty="0" err="1"/>
              <a:t>semctl</a:t>
            </a:r>
            <a:r>
              <a:rPr lang="en-US" sz="7200" dirty="0"/>
              <a:t>(sem1, 0, SETVAL, PROCESS+1</a:t>
            </a:r>
            <a:r>
              <a:rPr lang="en-US" sz="7200" dirty="0" smtClean="0"/>
              <a:t>);</a:t>
            </a:r>
          </a:p>
          <a:p>
            <a:r>
              <a:rPr lang="en-US" sz="7200" dirty="0"/>
              <a:t> </a:t>
            </a:r>
            <a:r>
              <a:rPr lang="en-US" sz="7200" dirty="0" smtClean="0"/>
              <a:t>             </a:t>
            </a:r>
            <a:r>
              <a:rPr lang="en-US" sz="7200" dirty="0" err="1" smtClean="0"/>
              <a:t>semctl</a:t>
            </a:r>
            <a:r>
              <a:rPr lang="en-US" sz="7200" dirty="0" smtClean="0"/>
              <a:t>(sem1,1,SETVAL,1);</a:t>
            </a:r>
            <a:endParaRPr lang="en-US" sz="7200" dirty="0"/>
          </a:p>
          <a:p>
            <a:endParaRPr lang="en-US" dirty="0" smtClean="0"/>
          </a:p>
          <a:p>
            <a:endParaRPr lang="en-US" dirty="0"/>
          </a:p>
          <a:p>
            <a:endParaRPr lang="en-US" dirty="0"/>
          </a:p>
        </p:txBody>
      </p:sp>
    </p:spTree>
    <p:extLst>
      <p:ext uri="{BB962C8B-B14F-4D97-AF65-F5344CB8AC3E}">
        <p14:creationId xmlns:p14="http://schemas.microsoft.com/office/powerpoint/2010/main" val="37766459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71500" y="122839"/>
            <a:ext cx="8572500" cy="4636654"/>
          </a:xfrm>
          <a:prstGeom prst="rect">
            <a:avLst/>
          </a:prstGeom>
        </p:spPr>
        <p:txBody>
          <a:bodyPr wrap="square">
            <a:spAutoFit/>
          </a:bodyPr>
          <a:lstStyle/>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id = </a:t>
            </a:r>
            <a:r>
              <a:rPr lang="en-US" dirty="0" err="1">
                <a:latin typeface="Courier New" panose="02070309020205020404" pitchFamily="49" charset="0"/>
                <a:ea typeface="Calibri" panose="020F0502020204030204" pitchFamily="34" charset="0"/>
                <a:cs typeface="Shruti" panose="020B0502040204020203" pitchFamily="34" charset="0"/>
              </a:rPr>
              <a:t>process_fork</a:t>
            </a:r>
            <a:r>
              <a:rPr lang="en-US" dirty="0">
                <a:latin typeface="Courier New" panose="02070309020205020404" pitchFamily="49" charset="0"/>
                <a:ea typeface="Calibri" panose="020F0502020204030204" pitchFamily="34" charset="0"/>
                <a:cs typeface="Shruti" panose="020B0502040204020203" pitchFamily="34" charset="0"/>
              </a:rPr>
              <a:t>(PROCESS);</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smtClean="0">
                <a:latin typeface="Courier New" panose="02070309020205020404" pitchFamily="49" charset="0"/>
                <a:ea typeface="Calibri" panose="020F0502020204030204" pitchFamily="34" charset="0"/>
                <a:cs typeface="Shruti" panose="020B0502040204020203" pitchFamily="34" charset="0"/>
              </a:rPr>
              <a:t>sum=0;</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for(</a:t>
            </a:r>
            <a:r>
              <a:rPr lang="en-US" dirty="0" err="1">
                <a:latin typeface="Courier New" panose="02070309020205020404" pitchFamily="49" charset="0"/>
                <a:ea typeface="Calibri" panose="020F0502020204030204" pitchFamily="34" charset="0"/>
                <a:cs typeface="Shruti" panose="020B0502040204020203" pitchFamily="34" charset="0"/>
              </a:rPr>
              <a:t>i</a:t>
            </a:r>
            <a:r>
              <a:rPr lang="en-US" dirty="0">
                <a:latin typeface="Courier New" panose="02070309020205020404" pitchFamily="49" charset="0"/>
                <a:ea typeface="Calibri" panose="020F0502020204030204" pitchFamily="34" charset="0"/>
                <a:cs typeface="Shruti" panose="020B0502040204020203" pitchFamily="34" charset="0"/>
              </a:rPr>
              <a:t>=id; </a:t>
            </a:r>
            <a:r>
              <a:rPr lang="en-US" dirty="0" err="1">
                <a:latin typeface="Courier New" panose="02070309020205020404" pitchFamily="49" charset="0"/>
                <a:ea typeface="Calibri" panose="020F0502020204030204" pitchFamily="34" charset="0"/>
                <a:cs typeface="Shruti" panose="020B0502040204020203" pitchFamily="34" charset="0"/>
              </a:rPr>
              <a:t>i</a:t>
            </a:r>
            <a:r>
              <a:rPr lang="en-US" dirty="0">
                <a:latin typeface="Courier New" panose="02070309020205020404" pitchFamily="49" charset="0"/>
                <a:ea typeface="Calibri" panose="020F0502020204030204" pitchFamily="34" charset="0"/>
                <a:cs typeface="Shruti" panose="020B0502040204020203" pitchFamily="34" charset="0"/>
              </a:rPr>
              <a:t>&lt;N; </a:t>
            </a:r>
            <a:r>
              <a:rPr lang="en-US" dirty="0" err="1">
                <a:latin typeface="Courier New" panose="02070309020205020404" pitchFamily="49" charset="0"/>
                <a:ea typeface="Calibri" panose="020F0502020204030204" pitchFamily="34" charset="0"/>
                <a:cs typeface="Shruti" panose="020B0502040204020203" pitchFamily="34" charset="0"/>
              </a:rPr>
              <a:t>i</a:t>
            </a:r>
            <a:r>
              <a:rPr lang="en-US" dirty="0">
                <a:latin typeface="Courier New" panose="02070309020205020404" pitchFamily="49" charset="0"/>
                <a:ea typeface="Calibri" panose="020F0502020204030204" pitchFamily="34" charset="0"/>
                <a:cs typeface="Shruti" panose="020B0502040204020203" pitchFamily="34" charset="0"/>
              </a:rPr>
              <a:t> += PROCESS+1)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smtClean="0">
                <a:latin typeface="Courier New" panose="02070309020205020404" pitchFamily="49" charset="0"/>
                <a:ea typeface="Calibri" panose="020F0502020204030204" pitchFamily="34" charset="0"/>
                <a:cs typeface="Shruti" panose="020B0502040204020203" pitchFamily="34" charset="0"/>
              </a:rPr>
              <a:t>sum=</a:t>
            </a:r>
            <a:r>
              <a:rPr lang="en-US" dirty="0" err="1" smtClean="0">
                <a:latin typeface="Courier New" panose="02070309020205020404" pitchFamily="49" charset="0"/>
                <a:ea typeface="Calibri" panose="020F0502020204030204" pitchFamily="34" charset="0"/>
                <a:cs typeface="Shruti" panose="020B0502040204020203" pitchFamily="34" charset="0"/>
              </a:rPr>
              <a:t>sum+array</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i</a:t>
            </a:r>
            <a:r>
              <a:rPr lang="en-US" dirty="0" smtClean="0">
                <a:latin typeface="Courier New" panose="02070309020205020404" pitchFamily="49" charset="0"/>
                <a:ea typeface="Calibri" panose="020F0502020204030204" pitchFamily="34"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smtClean="0">
                <a:latin typeface="Courier New" panose="02070309020205020404" pitchFamily="49" charset="0"/>
                <a:ea typeface="Calibri" panose="020F0502020204030204" pitchFamily="34" charset="0"/>
                <a:cs typeface="Shruti" panose="020B0502040204020203" pitchFamily="34" charset="0"/>
              </a:rPr>
              <a:t>down(sem1,1,&amp;s);</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avg</a:t>
            </a: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avg</a:t>
            </a:r>
            <a:r>
              <a:rPr lang="en-US" dirty="0" smtClean="0">
                <a:latin typeface="Courier New" panose="02070309020205020404" pitchFamily="49" charset="0"/>
                <a:ea typeface="Calibri" panose="020F0502020204030204" pitchFamily="34" charset="0"/>
                <a:cs typeface="Shruti" panose="020B0502040204020203" pitchFamily="34" charset="0"/>
              </a:rPr>
              <a:t> + sum/N;</a:t>
            </a:r>
          </a:p>
          <a:p>
            <a:pPr algn="just">
              <a:lnSpc>
                <a:spcPct val="107000"/>
              </a:lnSpc>
            </a:pPr>
            <a:r>
              <a:rPr lang="en-US" sz="2400" dirty="0">
                <a:latin typeface="Courier New" panose="02070309020205020404" pitchFamily="49" charset="0"/>
                <a:ea typeface="Calibri" panose="020F0502020204030204" pitchFamily="34" charset="0"/>
                <a:cs typeface="Shruti" panose="020B0502040204020203" pitchFamily="34" charset="0"/>
              </a:rPr>
              <a:t> </a:t>
            </a:r>
            <a:r>
              <a:rPr lang="en-US" sz="2400" dirty="0" smtClean="0">
                <a:latin typeface="Courier New" panose="02070309020205020404" pitchFamily="49" charset="0"/>
                <a:ea typeface="Calibri" panose="020F0502020204030204" pitchFamily="34" charset="0"/>
                <a:cs typeface="Shruti" panose="020B0502040204020203" pitchFamily="34" charset="0"/>
              </a:rPr>
              <a:t>    up(sem1,1,&amp;s);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barrier(sem1</a:t>
            </a:r>
            <a:r>
              <a:rPr lang="en-US" dirty="0" smtClean="0">
                <a:latin typeface="Courier New" panose="02070309020205020404" pitchFamily="49" charset="0"/>
                <a:ea typeface="Calibri" panose="020F0502020204030204" pitchFamily="34" charset="0"/>
                <a:cs typeface="Shruti" panose="020B0502040204020203" pitchFamily="34" charset="0"/>
              </a:rPr>
              <a:t>);</a:t>
            </a:r>
          </a:p>
          <a:p>
            <a:pPr algn="just">
              <a:lnSpc>
                <a:spcPct val="107000"/>
              </a:lnSpc>
            </a:pPr>
            <a:r>
              <a:rPr lang="en-US" sz="2400" dirty="0">
                <a:latin typeface="Courier New" panose="02070309020205020404" pitchFamily="49" charset="0"/>
                <a:ea typeface="Calibri" panose="020F0502020204030204" pitchFamily="34" charset="0"/>
                <a:cs typeface="Shruti" panose="020B0502040204020203" pitchFamily="34" charset="0"/>
              </a:rPr>
              <a:t> </a:t>
            </a:r>
            <a:r>
              <a:rPr lang="en-US" sz="2400" dirty="0" smtClean="0">
                <a:latin typeface="Courier New" panose="02070309020205020404" pitchFamily="49" charset="0"/>
                <a:ea typeface="Calibri" panose="020F0502020204030204" pitchFamily="34" charset="0"/>
                <a:cs typeface="Shruti" panose="020B0502040204020203" pitchFamily="34" charset="0"/>
              </a:rPr>
              <a:t>    find deviation</a:t>
            </a:r>
          </a:p>
          <a:p>
            <a:pPr algn="just">
              <a:lnSpc>
                <a:spcPct val="107000"/>
              </a:lnSpc>
            </a:pPr>
            <a:r>
              <a:rPr lang="en-US" sz="2400" dirty="0">
                <a:latin typeface="Courier New" panose="02070309020205020404" pitchFamily="49" charset="0"/>
                <a:ea typeface="Calibri" panose="020F0502020204030204" pitchFamily="34" charset="0"/>
                <a:cs typeface="Shruti" panose="020B0502040204020203" pitchFamily="34" charset="0"/>
              </a:rPr>
              <a:t> </a:t>
            </a:r>
            <a:r>
              <a:rPr lang="en-US" sz="2400" dirty="0" smtClean="0">
                <a:latin typeface="Courier New" panose="02070309020205020404" pitchFamily="49" charset="0"/>
                <a:ea typeface="Calibri" panose="020F0502020204030204" pitchFamily="34" charset="0"/>
                <a:cs typeface="Shruti" panose="020B0502040204020203" pitchFamily="34" charset="0"/>
              </a:rPr>
              <a:t>      join</a:t>
            </a:r>
          </a:p>
          <a:p>
            <a:pPr algn="just">
              <a:lnSpc>
                <a:spcPct val="107000"/>
              </a:lnSpc>
            </a:pPr>
            <a:r>
              <a:rPr lang="en-US" sz="2400" dirty="0">
                <a:latin typeface="Courier New" panose="02070309020205020404" pitchFamily="49" charset="0"/>
                <a:ea typeface="Calibri" panose="020F0502020204030204" pitchFamily="34" charset="0"/>
                <a:cs typeface="Shruti" panose="020B0502040204020203" pitchFamily="34" charset="0"/>
              </a:rPr>
              <a:t> </a:t>
            </a:r>
            <a:r>
              <a:rPr lang="en-US" sz="2400" dirty="0" smtClean="0">
                <a:latin typeface="Courier New" panose="02070309020205020404" pitchFamily="49" charset="0"/>
                <a:ea typeface="Calibri" panose="020F0502020204030204" pitchFamily="34" charset="0"/>
                <a:cs typeface="Shruti" panose="020B0502040204020203" pitchFamily="34" charset="0"/>
              </a:rPr>
              <a:t>      print deviation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endParaRPr lang="en-US" sz="24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820230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7660" y="371031"/>
            <a:ext cx="7730490" cy="3945054"/>
          </a:xfrm>
          <a:prstGeom prst="rect">
            <a:avLst/>
          </a:prstGeom>
        </p:spPr>
        <p:txBody>
          <a:bodyPr wrap="square">
            <a:spAutoFit/>
          </a:bodyPr>
          <a:lstStyle/>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void </a:t>
            </a:r>
            <a:r>
              <a:rPr lang="en-US" dirty="0" err="1" smtClean="0">
                <a:latin typeface="Courier New" panose="02070309020205020404" pitchFamily="49" charset="0"/>
                <a:ea typeface="Calibri" panose="020F0502020204030204" pitchFamily="34" charset="0"/>
                <a:cs typeface="Shruti" panose="020B0502040204020203" pitchFamily="34" charset="0"/>
              </a:rPr>
              <a:t>waitforzero</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int</a:t>
            </a: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err="1" smtClean="0">
                <a:latin typeface="Courier New" panose="02070309020205020404" pitchFamily="49" charset="0"/>
                <a:ea typeface="Calibri" panose="020F0502020204030204" pitchFamily="34" charset="0"/>
                <a:cs typeface="Shruti" panose="020B0502040204020203" pitchFamily="34" charset="0"/>
              </a:rPr>
              <a:t>semid</a:t>
            </a: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err="1" smtClean="0">
                <a:latin typeface="Courier New" panose="02070309020205020404" pitchFamily="49" charset="0"/>
                <a:ea typeface="Calibri" panose="020F0502020204030204" pitchFamily="34" charset="0"/>
                <a:cs typeface="Shruti" panose="020B0502040204020203" pitchFamily="34" charset="0"/>
              </a:rPr>
              <a:t>int</a:t>
            </a:r>
            <a:r>
              <a:rPr lang="en-US" dirty="0" smtClean="0">
                <a:latin typeface="Courier New" panose="02070309020205020404" pitchFamily="49" charset="0"/>
                <a:ea typeface="Calibri" panose="020F0502020204030204" pitchFamily="34" charset="0"/>
                <a:cs typeface="Shruti" panose="020B0502040204020203" pitchFamily="34" charset="0"/>
              </a:rPr>
              <a:t> n, </a:t>
            </a:r>
            <a:r>
              <a:rPr lang="en-US" dirty="0" err="1" smtClean="0">
                <a:latin typeface="Courier New" panose="02070309020205020404" pitchFamily="49" charset="0"/>
                <a:ea typeface="Calibri" panose="020F0502020204030204" pitchFamily="34" charset="0"/>
                <a:cs typeface="Shruti" panose="020B0502040204020203" pitchFamily="34" charset="0"/>
              </a:rPr>
              <a:t>struct</a:t>
            </a: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err="1" smtClean="0">
                <a:latin typeface="Courier New" panose="02070309020205020404" pitchFamily="49" charset="0"/>
                <a:ea typeface="Calibri" panose="020F0502020204030204" pitchFamily="34" charset="0"/>
                <a:cs typeface="Shruti" panose="020B0502040204020203" pitchFamily="34" charset="0"/>
              </a:rPr>
              <a:t>sembuf</a:t>
            </a:r>
            <a:r>
              <a:rPr lang="en-US" dirty="0" smtClean="0">
                <a:latin typeface="Courier New" panose="02070309020205020404" pitchFamily="49" charset="0"/>
                <a:ea typeface="Calibri" panose="020F0502020204030204" pitchFamily="34" charset="0"/>
                <a:cs typeface="Shruti" panose="020B0502040204020203" pitchFamily="34" charset="0"/>
              </a:rPr>
              <a:t> *s)</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	s-&gt;</a:t>
            </a:r>
            <a:r>
              <a:rPr lang="en-US" dirty="0" err="1" smtClean="0">
                <a:latin typeface="Courier New" panose="02070309020205020404" pitchFamily="49" charset="0"/>
                <a:ea typeface="Calibri" panose="020F0502020204030204" pitchFamily="34" charset="0"/>
                <a:cs typeface="Shruti" panose="020B0502040204020203" pitchFamily="34" charset="0"/>
              </a:rPr>
              <a:t>sem_num</a:t>
            </a:r>
            <a:r>
              <a:rPr lang="en-US" dirty="0" smtClean="0">
                <a:latin typeface="Courier New" panose="02070309020205020404" pitchFamily="49" charset="0"/>
                <a:ea typeface="Calibri" panose="020F0502020204030204" pitchFamily="34" charset="0"/>
                <a:cs typeface="Shruti" panose="020B0502040204020203" pitchFamily="34" charset="0"/>
              </a:rPr>
              <a:t> = n;</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	s-&gt;</a:t>
            </a:r>
            <a:r>
              <a:rPr lang="en-US" dirty="0" err="1" smtClean="0">
                <a:latin typeface="Courier New" panose="02070309020205020404" pitchFamily="49" charset="0"/>
                <a:ea typeface="Calibri" panose="020F0502020204030204" pitchFamily="34" charset="0"/>
                <a:cs typeface="Shruti" panose="020B0502040204020203" pitchFamily="34" charset="0"/>
              </a:rPr>
              <a:t>sem_flg</a:t>
            </a:r>
            <a:r>
              <a:rPr lang="en-US" dirty="0" smtClean="0">
                <a:latin typeface="Courier New" panose="02070309020205020404" pitchFamily="49" charset="0"/>
                <a:ea typeface="Calibri" panose="020F0502020204030204" pitchFamily="34" charset="0"/>
                <a:cs typeface="Shruti" panose="020B0502040204020203" pitchFamily="34" charset="0"/>
              </a:rPr>
              <a:t> = 0;</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	s-&gt;</a:t>
            </a:r>
            <a:r>
              <a:rPr lang="en-US" dirty="0" err="1" smtClean="0">
                <a:latin typeface="Courier New" panose="02070309020205020404" pitchFamily="49" charset="0"/>
                <a:ea typeface="Calibri" panose="020F0502020204030204" pitchFamily="34" charset="0"/>
                <a:cs typeface="Shruti" panose="020B0502040204020203" pitchFamily="34" charset="0"/>
              </a:rPr>
              <a:t>sem_op</a:t>
            </a:r>
            <a:r>
              <a:rPr lang="en-US" dirty="0" smtClean="0">
                <a:latin typeface="Courier New" panose="02070309020205020404" pitchFamily="49" charset="0"/>
                <a:ea typeface="Calibri" panose="020F0502020204030204" pitchFamily="34" charset="0"/>
                <a:cs typeface="Shruti" panose="020B0502040204020203" pitchFamily="34" charset="0"/>
              </a:rPr>
              <a:t> = 0,</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err="1" smtClean="0">
                <a:latin typeface="Courier New" panose="02070309020205020404" pitchFamily="49" charset="0"/>
                <a:ea typeface="Calibri" panose="020F0502020204030204" pitchFamily="34" charset="0"/>
                <a:cs typeface="Shruti" panose="020B0502040204020203" pitchFamily="34" charset="0"/>
              </a:rPr>
              <a:t>semop</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semid</a:t>
            </a:r>
            <a:r>
              <a:rPr lang="en-US" dirty="0" smtClean="0">
                <a:latin typeface="Courier New" panose="02070309020205020404" pitchFamily="49" charset="0"/>
                <a:ea typeface="Calibri" panose="020F0502020204030204" pitchFamily="34" charset="0"/>
                <a:cs typeface="Shruti" panose="020B0502040204020203" pitchFamily="34" charset="0"/>
              </a:rPr>
              <a:t>, s, 1);</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void barrier(</a:t>
            </a:r>
            <a:r>
              <a:rPr lang="en-US" dirty="0" err="1">
                <a:latin typeface="Courier New" panose="02070309020205020404" pitchFamily="49" charset="0"/>
                <a:ea typeface="Calibri" panose="020F0502020204030204" pitchFamily="34" charset="0"/>
                <a:cs typeface="Shruti" panose="020B0502040204020203" pitchFamily="34" charset="0"/>
              </a:rPr>
              <a:t>int</a:t>
            </a:r>
            <a:r>
              <a:rPr lang="en-US" dirty="0">
                <a:latin typeface="Courier New" panose="02070309020205020404" pitchFamily="49" charset="0"/>
                <a:ea typeface="Calibri" panose="020F0502020204030204" pitchFamily="34" charset="0"/>
                <a:cs typeface="Shruti" panose="020B0502040204020203" pitchFamily="34" charset="0"/>
              </a:rPr>
              <a:t> </a:t>
            </a:r>
            <a:r>
              <a:rPr lang="en-US" dirty="0" err="1">
                <a:latin typeface="Courier New" panose="02070309020205020404" pitchFamily="49" charset="0"/>
                <a:ea typeface="Calibri" panose="020F0502020204030204" pitchFamily="34" charset="0"/>
                <a:cs typeface="Shruti" panose="020B0502040204020203" pitchFamily="34" charset="0"/>
              </a:rPr>
              <a:t>semid</a:t>
            </a:r>
            <a:r>
              <a:rPr lang="en-US" dirty="0">
                <a:latin typeface="Courier New" panose="02070309020205020404" pitchFamily="49" charset="0"/>
                <a:ea typeface="Calibri" panose="020F0502020204030204" pitchFamily="34"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a:latin typeface="Courier New" panose="02070309020205020404" pitchFamily="49" charset="0"/>
                <a:ea typeface="Calibri" panose="020F0502020204030204" pitchFamily="34" charset="0"/>
                <a:cs typeface="Shruti" panose="020B0502040204020203" pitchFamily="34" charset="0"/>
              </a:rPr>
              <a:t>	down(</a:t>
            </a:r>
            <a:r>
              <a:rPr lang="en-US" dirty="0" err="1">
                <a:latin typeface="Courier New" panose="02070309020205020404" pitchFamily="49" charset="0"/>
                <a:ea typeface="Calibri" panose="020F0502020204030204" pitchFamily="34" charset="0"/>
                <a:cs typeface="Shruti" panose="020B0502040204020203" pitchFamily="34" charset="0"/>
              </a:rPr>
              <a:t>semid</a:t>
            </a:r>
            <a:r>
              <a:rPr lang="en-US" dirty="0">
                <a:latin typeface="Courier New" panose="02070309020205020404" pitchFamily="49" charset="0"/>
                <a:ea typeface="Calibri" panose="020F0502020204030204" pitchFamily="34" charset="0"/>
                <a:cs typeface="Shruti" panose="020B0502040204020203" pitchFamily="34" charset="0"/>
              </a:rPr>
              <a:t>, 0, &amp;s),</a:t>
            </a:r>
            <a:endParaRPr lang="en-US" sz="2400" dirty="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	</a:t>
            </a:r>
            <a:r>
              <a:rPr lang="en-US" dirty="0" err="1" smtClean="0">
                <a:latin typeface="Courier New" panose="02070309020205020404" pitchFamily="49" charset="0"/>
                <a:ea typeface="Calibri" panose="020F0502020204030204" pitchFamily="34" charset="0"/>
                <a:cs typeface="Shruti" panose="020B0502040204020203" pitchFamily="34" charset="0"/>
              </a:rPr>
              <a:t>waitforzero</a:t>
            </a:r>
            <a:r>
              <a:rPr lang="en-US" dirty="0" smtClean="0">
                <a:latin typeface="Courier New" panose="02070309020205020404" pitchFamily="49" charset="0"/>
                <a:ea typeface="Calibri" panose="020F0502020204030204" pitchFamily="34" charset="0"/>
                <a:cs typeface="Shruti" panose="020B0502040204020203" pitchFamily="34" charset="0"/>
              </a:rPr>
              <a:t>(</a:t>
            </a:r>
            <a:r>
              <a:rPr lang="en-US" dirty="0" err="1" smtClean="0">
                <a:latin typeface="Courier New" panose="02070309020205020404" pitchFamily="49" charset="0"/>
                <a:ea typeface="Calibri" panose="020F0502020204030204" pitchFamily="34" charset="0"/>
                <a:cs typeface="Shruti" panose="020B0502040204020203" pitchFamily="34" charset="0"/>
              </a:rPr>
              <a:t>semid</a:t>
            </a:r>
            <a:r>
              <a:rPr lang="en-US" dirty="0" smtClean="0">
                <a:latin typeface="Courier New" panose="02070309020205020404" pitchFamily="49" charset="0"/>
                <a:ea typeface="Calibri" panose="020F0502020204030204" pitchFamily="34" charset="0"/>
                <a:cs typeface="Shruti" panose="020B0502040204020203" pitchFamily="34" charset="0"/>
              </a:rPr>
              <a:t>, 0, &amp;s);</a:t>
            </a:r>
            <a:endParaRPr lang="en-US" sz="2400" dirty="0" smtClean="0">
              <a:latin typeface="Calibri" panose="020F0502020204030204" pitchFamily="34" charset="0"/>
              <a:ea typeface="Calibri" panose="020F0502020204030204" pitchFamily="34" charset="0"/>
              <a:cs typeface="Shruti" panose="020B0502040204020203" pitchFamily="34" charset="0"/>
            </a:endParaRPr>
          </a:p>
          <a:p>
            <a:pPr algn="just">
              <a:lnSpc>
                <a:spcPct val="107000"/>
              </a:lnSpc>
            </a:pPr>
            <a:r>
              <a:rPr lang="en-US" dirty="0" smtClean="0">
                <a:latin typeface="Courier New" panose="02070309020205020404" pitchFamily="49" charset="0"/>
                <a:ea typeface="Calibri" panose="020F0502020204030204" pitchFamily="34" charset="0"/>
                <a:cs typeface="Shruti" panose="020B0502040204020203" pitchFamily="34" charset="0"/>
              </a:rPr>
              <a:t>}</a:t>
            </a:r>
            <a:endParaRPr lang="en-US" sz="2400" dirty="0">
              <a:effectLst/>
              <a:latin typeface="Calibri" panose="020F0502020204030204" pitchFamily="34" charset="0"/>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07625462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Pipe</a:t>
            </a:r>
            <a:endParaRPr lang="en-US" dirty="0"/>
          </a:p>
        </p:txBody>
      </p:sp>
      <p:sp>
        <p:nvSpPr>
          <p:cNvPr id="3" name="Content Placeholder 2"/>
          <p:cNvSpPr>
            <a:spLocks noGrp="1"/>
          </p:cNvSpPr>
          <p:nvPr>
            <p:ph idx="1"/>
          </p:nvPr>
        </p:nvSpPr>
        <p:spPr/>
        <p:txBody>
          <a:bodyPr/>
          <a:lstStyle/>
          <a:p>
            <a:r>
              <a:rPr lang="en-US" dirty="0" smtClean="0"/>
              <a:t>Used for inter process communication</a:t>
            </a:r>
          </a:p>
          <a:p>
            <a:r>
              <a:rPr lang="en-US" dirty="0" smtClean="0"/>
              <a:t>It is implemented same as file so known as pseudo file</a:t>
            </a:r>
          </a:p>
          <a:p>
            <a:r>
              <a:rPr lang="en-US" dirty="0" smtClean="0"/>
              <a:t>Two types</a:t>
            </a:r>
          </a:p>
          <a:p>
            <a:r>
              <a:rPr lang="en-US" dirty="0" smtClean="0"/>
              <a:t>Named and unnamed pipe</a:t>
            </a:r>
          </a:p>
          <a:p>
            <a:r>
              <a:rPr lang="en-US" dirty="0" smtClean="0"/>
              <a:t>Unnamed pipe is created using pipe system call</a:t>
            </a:r>
          </a:p>
          <a:p>
            <a:r>
              <a:rPr lang="en-US" dirty="0" smtClean="0"/>
              <a:t>Named pipe is created using </a:t>
            </a:r>
            <a:r>
              <a:rPr lang="en-US" dirty="0" err="1" smtClean="0"/>
              <a:t>mknod</a:t>
            </a:r>
            <a:r>
              <a:rPr lang="en-US" dirty="0" smtClean="0"/>
              <a:t> system call</a:t>
            </a:r>
          </a:p>
          <a:p>
            <a:endParaRPr lang="en-US" dirty="0"/>
          </a:p>
        </p:txBody>
      </p:sp>
    </p:spTree>
    <p:extLst>
      <p:ext uri="{BB962C8B-B14F-4D97-AF65-F5344CB8AC3E}">
        <p14:creationId xmlns:p14="http://schemas.microsoft.com/office/powerpoint/2010/main" val="37084615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95500" y="1285875"/>
            <a:ext cx="8001000" cy="4286250"/>
          </a:xfrm>
          <a:prstGeom prst="rect">
            <a:avLst/>
          </a:prstGeom>
        </p:spPr>
      </p:pic>
      <p:sp>
        <p:nvSpPr>
          <p:cNvPr id="6" name="TextBox 5"/>
          <p:cNvSpPr txBox="1"/>
          <p:nvPr/>
        </p:nvSpPr>
        <p:spPr>
          <a:xfrm>
            <a:off x="697230" y="411480"/>
            <a:ext cx="4377690" cy="369332"/>
          </a:xfrm>
          <a:prstGeom prst="rect">
            <a:avLst/>
          </a:prstGeom>
          <a:noFill/>
        </p:spPr>
        <p:txBody>
          <a:bodyPr wrap="square" rtlCol="0">
            <a:spAutoFit/>
          </a:bodyPr>
          <a:lstStyle/>
          <a:p>
            <a:r>
              <a:rPr lang="en-US" dirty="0" smtClean="0"/>
              <a:t>Unnamed pipe</a:t>
            </a:r>
            <a:endParaRPr lang="en-US" dirty="0"/>
          </a:p>
        </p:txBody>
      </p:sp>
    </p:spTree>
    <p:extLst>
      <p:ext uri="{BB962C8B-B14F-4D97-AF65-F5344CB8AC3E}">
        <p14:creationId xmlns:p14="http://schemas.microsoft.com/office/powerpoint/2010/main" val="725878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62137" y="1219200"/>
            <a:ext cx="8467725" cy="4419600"/>
          </a:xfrm>
          <a:prstGeom prst="rect">
            <a:avLst/>
          </a:prstGeom>
        </p:spPr>
      </p:pic>
    </p:spTree>
    <p:extLst>
      <p:ext uri="{BB962C8B-B14F-4D97-AF65-F5344CB8AC3E}">
        <p14:creationId xmlns:p14="http://schemas.microsoft.com/office/powerpoint/2010/main" val="41053592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47500" lnSpcReduction="20000"/>
          </a:bodyPr>
          <a:lstStyle/>
          <a:p>
            <a:r>
              <a:rPr lang="en-US" dirty="0" smtClean="0"/>
              <a:t>Main()</a:t>
            </a:r>
          </a:p>
          <a:p>
            <a:r>
              <a:rPr lang="en-US" dirty="0" smtClean="0"/>
              <a:t>{</a:t>
            </a:r>
          </a:p>
          <a:p>
            <a:r>
              <a:rPr lang="en-US" dirty="0" err="1" smtClean="0"/>
              <a:t>Int</a:t>
            </a:r>
            <a:r>
              <a:rPr lang="en-US" dirty="0" smtClean="0"/>
              <a:t> </a:t>
            </a:r>
            <a:r>
              <a:rPr lang="en-US" dirty="0" err="1" smtClean="0"/>
              <a:t>fd</a:t>
            </a:r>
            <a:r>
              <a:rPr lang="en-US" dirty="0" smtClean="0"/>
              <a:t>[2];</a:t>
            </a:r>
          </a:p>
          <a:p>
            <a:r>
              <a:rPr lang="en-US" dirty="0"/>
              <a:t>p</a:t>
            </a:r>
            <a:r>
              <a:rPr lang="en-US" dirty="0" smtClean="0"/>
              <a:t>ipe(</a:t>
            </a:r>
            <a:r>
              <a:rPr lang="en-US" dirty="0" err="1" smtClean="0"/>
              <a:t>fd</a:t>
            </a:r>
            <a:r>
              <a:rPr lang="en-US" dirty="0" smtClean="0"/>
              <a:t>)</a:t>
            </a:r>
          </a:p>
          <a:p>
            <a:r>
              <a:rPr lang="en-US" dirty="0" smtClean="0"/>
              <a:t>Id=fork()</a:t>
            </a:r>
          </a:p>
          <a:p>
            <a:r>
              <a:rPr lang="en-US" dirty="0" smtClean="0"/>
              <a:t>If(id==0)</a:t>
            </a:r>
          </a:p>
          <a:p>
            <a:r>
              <a:rPr lang="en-US" dirty="0" smtClean="0"/>
              <a:t>{</a:t>
            </a:r>
          </a:p>
          <a:p>
            <a:r>
              <a:rPr lang="en-US" dirty="0" smtClean="0"/>
              <a:t>Clos9fd[1]); </a:t>
            </a:r>
          </a:p>
          <a:p>
            <a:r>
              <a:rPr lang="en-US" dirty="0" smtClean="0"/>
              <a:t> read(</a:t>
            </a:r>
            <a:r>
              <a:rPr lang="en-US" dirty="0" err="1" smtClean="0"/>
              <a:t>fd</a:t>
            </a:r>
            <a:r>
              <a:rPr lang="en-US" dirty="0" smtClean="0"/>
              <a:t>[0],buff,5)</a:t>
            </a:r>
          </a:p>
          <a:p>
            <a:r>
              <a:rPr lang="en-US" dirty="0" err="1" smtClean="0"/>
              <a:t>Printf</a:t>
            </a:r>
            <a:r>
              <a:rPr lang="en-US" dirty="0" smtClean="0"/>
              <a:t>(“%</a:t>
            </a:r>
            <a:r>
              <a:rPr lang="en-US" dirty="0" err="1" smtClean="0"/>
              <a:t>s”,buff</a:t>
            </a:r>
            <a:r>
              <a:rPr lang="en-US" dirty="0" smtClean="0"/>
              <a:t>)</a:t>
            </a:r>
          </a:p>
          <a:p>
            <a:r>
              <a:rPr lang="en-US" dirty="0" smtClean="0"/>
              <a:t>}</a:t>
            </a:r>
          </a:p>
          <a:p>
            <a:r>
              <a:rPr lang="en-US" dirty="0" smtClean="0"/>
              <a:t>Else</a:t>
            </a:r>
          </a:p>
          <a:p>
            <a:r>
              <a:rPr lang="en-US" dirty="0" smtClean="0"/>
              <a:t>{</a:t>
            </a:r>
          </a:p>
          <a:p>
            <a:r>
              <a:rPr lang="en-US" dirty="0" smtClean="0"/>
              <a:t>Close(</a:t>
            </a:r>
            <a:r>
              <a:rPr lang="en-US" dirty="0" err="1" smtClean="0"/>
              <a:t>fd</a:t>
            </a:r>
            <a:r>
              <a:rPr lang="en-US" dirty="0" smtClean="0"/>
              <a:t>[0])</a:t>
            </a:r>
          </a:p>
          <a:p>
            <a:r>
              <a:rPr lang="en-US" dirty="0" smtClean="0"/>
              <a:t>Write(</a:t>
            </a:r>
            <a:r>
              <a:rPr lang="en-US" dirty="0" err="1" smtClean="0"/>
              <a:t>fd</a:t>
            </a:r>
            <a:r>
              <a:rPr lang="en-US" dirty="0" smtClean="0"/>
              <a:t>[1],”hello”,5);</a:t>
            </a:r>
          </a:p>
          <a:p>
            <a:r>
              <a:rPr lang="en-US" dirty="0"/>
              <a:t>}</a:t>
            </a:r>
          </a:p>
        </p:txBody>
      </p:sp>
    </p:spTree>
    <p:extLst>
      <p:ext uri="{BB962C8B-B14F-4D97-AF65-F5344CB8AC3E}">
        <p14:creationId xmlns:p14="http://schemas.microsoft.com/office/powerpoint/2010/main" val="2521544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noFill/>
          <a:ln>
            <a:miter lim="800000"/>
            <a:headEnd/>
            <a:tailEnd/>
          </a:ln>
        </p:spPr>
        <p:txBody>
          <a:bodyPr vert="horz" wrap="square" lIns="91440" tIns="45720" rIns="91440" bIns="45720" numCol="1" rtlCol="0" anchor="t" anchorCtr="0" compatLnSpc="1">
            <a:prstTxWarp prst="textNoShape">
              <a:avLst/>
            </a:prstTxWarp>
            <a:normAutofit/>
          </a:bodyPr>
          <a:lstStyle/>
          <a:p>
            <a:pPr eaLnBrk="1" hangingPunct="1"/>
            <a:r>
              <a:rPr lang="en-US" smtClean="0"/>
              <a:t>Process States</a:t>
            </a:r>
          </a:p>
        </p:txBody>
      </p:sp>
      <p:sp>
        <p:nvSpPr>
          <p:cNvPr id="9219" name="Rectangle 3"/>
          <p:cNvSpPr>
            <a:spLocks noGrp="1" noChangeArrowheads="1"/>
          </p:cNvSpPr>
          <p:nvPr>
            <p:ph type="body" idx="1"/>
          </p:nvPr>
        </p:nvSpPr>
        <p:spPr bwMode="auto">
          <a:noFill/>
          <a:ln>
            <a:miter lim="800000"/>
            <a:headEnd/>
            <a:tailEnd/>
          </a:ln>
        </p:spPr>
        <p:txBody>
          <a:bodyPr vert="horz" wrap="square" lIns="91440" tIns="45720" rIns="91440" bIns="45720" numCol="1" rtlCol="0" anchor="t" anchorCtr="0" compatLnSpc="1">
            <a:prstTxWarp prst="textNoShape">
              <a:avLst/>
            </a:prstTxWarp>
            <a:normAutofit/>
          </a:bodyPr>
          <a:lstStyle/>
          <a:p>
            <a:pPr marL="609600" indent="-609600"/>
            <a:r>
              <a:rPr lang="en-US" dirty="0" smtClean="0"/>
              <a:t>State : current activity of that process</a:t>
            </a:r>
          </a:p>
          <a:p>
            <a:pPr marL="609600" indent="-609600"/>
            <a:r>
              <a:rPr lang="en-US" dirty="0" smtClean="0"/>
              <a:t>A process is typically in one of the three states</a:t>
            </a:r>
          </a:p>
          <a:p>
            <a:pPr marL="982663" lvl="1" indent="-533400">
              <a:buFont typeface="Wingdings" pitchFamily="2" charset="2"/>
              <a:buAutoNum type="arabicPeriod"/>
            </a:pPr>
            <a:r>
              <a:rPr lang="en-US" b="1" i="1" dirty="0" smtClean="0">
                <a:solidFill>
                  <a:srgbClr val="9933FF"/>
                </a:solidFill>
              </a:rPr>
              <a:t>Running</a:t>
            </a:r>
            <a:r>
              <a:rPr lang="en-US" dirty="0" smtClean="0"/>
              <a:t>:  has the CPU</a:t>
            </a:r>
          </a:p>
          <a:p>
            <a:pPr marL="982663" lvl="1" indent="-533400">
              <a:buFont typeface="Wingdings" pitchFamily="2" charset="2"/>
              <a:buAutoNum type="arabicPeriod"/>
            </a:pPr>
            <a:r>
              <a:rPr lang="en-US" b="1" i="1" dirty="0" smtClean="0">
                <a:solidFill>
                  <a:srgbClr val="9933FF"/>
                </a:solidFill>
              </a:rPr>
              <a:t>Blocked</a:t>
            </a:r>
            <a:r>
              <a:rPr lang="en-US" dirty="0" smtClean="0"/>
              <a:t>:  waiting for I/O or another thread</a:t>
            </a:r>
          </a:p>
          <a:p>
            <a:pPr marL="982663" lvl="1" indent="-533400">
              <a:buFont typeface="Wingdings" pitchFamily="2" charset="2"/>
              <a:buAutoNum type="arabicPeriod"/>
            </a:pPr>
            <a:r>
              <a:rPr lang="en-US" b="1" i="1" dirty="0" smtClean="0">
                <a:solidFill>
                  <a:srgbClr val="9933FF"/>
                </a:solidFill>
              </a:rPr>
              <a:t>Ready to run</a:t>
            </a:r>
            <a:r>
              <a:rPr lang="en-US" dirty="0" smtClean="0"/>
              <a:t>:  on the ready list, waiting for the CPU</a:t>
            </a:r>
          </a:p>
        </p:txBody>
      </p:sp>
    </p:spTree>
    <p:extLst>
      <p:ext uri="{BB962C8B-B14F-4D97-AF65-F5344CB8AC3E}">
        <p14:creationId xmlns:p14="http://schemas.microsoft.com/office/powerpoint/2010/main" val="339250645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Named pipe</a:t>
            </a:r>
            <a:endParaRPr lang="en-US" dirty="0"/>
          </a:p>
        </p:txBody>
      </p:sp>
      <p:sp>
        <p:nvSpPr>
          <p:cNvPr id="3" name="Content Placeholder 2"/>
          <p:cNvSpPr>
            <a:spLocks noGrp="1"/>
          </p:cNvSpPr>
          <p:nvPr>
            <p:ph idx="1"/>
          </p:nvPr>
        </p:nvSpPr>
        <p:spPr/>
        <p:txBody>
          <a:bodyPr/>
          <a:lstStyle/>
          <a:p>
            <a:r>
              <a:rPr lang="en-US" dirty="0" smtClean="0"/>
              <a:t>P1</a:t>
            </a:r>
          </a:p>
          <a:p>
            <a:r>
              <a:rPr lang="en-US" dirty="0" err="1" smtClean="0"/>
              <a:t>mknod</a:t>
            </a:r>
            <a:r>
              <a:rPr lang="en-US" dirty="0" smtClean="0"/>
              <a:t>(“/home/student/p”, 010777,0);</a:t>
            </a:r>
          </a:p>
          <a:p>
            <a:r>
              <a:rPr lang="en-US" dirty="0" smtClean="0"/>
              <a:t>fd1=open(“home/student/</a:t>
            </a:r>
            <a:r>
              <a:rPr lang="en-US" dirty="0" err="1" smtClean="0"/>
              <a:t>p”,O_RDONLY</a:t>
            </a:r>
            <a:r>
              <a:rPr lang="en-US" dirty="0" smtClean="0"/>
              <a:t>);</a:t>
            </a:r>
          </a:p>
          <a:p>
            <a:r>
              <a:rPr lang="en-US" dirty="0" smtClean="0"/>
              <a:t>Read(fd1,buff,5)</a:t>
            </a:r>
          </a:p>
          <a:p>
            <a:r>
              <a:rPr lang="en-US" dirty="0" smtClean="0"/>
              <a:t>P2</a:t>
            </a:r>
          </a:p>
          <a:p>
            <a:r>
              <a:rPr lang="en-US" dirty="0" err="1"/>
              <a:t>mknod</a:t>
            </a:r>
            <a:r>
              <a:rPr lang="en-US" dirty="0"/>
              <a:t>(“/home/student/p”, 010777,0);</a:t>
            </a:r>
          </a:p>
          <a:p>
            <a:r>
              <a:rPr lang="en-US" dirty="0" smtClean="0"/>
              <a:t>fd2=open</a:t>
            </a:r>
            <a:r>
              <a:rPr lang="en-US" dirty="0"/>
              <a:t>(“home/student/</a:t>
            </a:r>
            <a:r>
              <a:rPr lang="en-US" dirty="0" err="1"/>
              <a:t>p</a:t>
            </a:r>
            <a:r>
              <a:rPr lang="en-US" err="1"/>
              <a:t>”,</a:t>
            </a:r>
            <a:r>
              <a:rPr lang="en-US" smtClean="0"/>
              <a:t>O_WRONLY</a:t>
            </a:r>
            <a:r>
              <a:rPr lang="en-US" dirty="0"/>
              <a:t>);</a:t>
            </a:r>
          </a:p>
          <a:p>
            <a:r>
              <a:rPr lang="en-US" dirty="0" smtClean="0"/>
              <a:t>write(fd2,buff,5</a:t>
            </a:r>
            <a:r>
              <a:rPr lang="en-US" dirty="0"/>
              <a:t>)</a:t>
            </a:r>
          </a:p>
          <a:p>
            <a:endParaRPr lang="en-US" dirty="0" smtClean="0"/>
          </a:p>
          <a:p>
            <a:endParaRPr lang="en-US" dirty="0"/>
          </a:p>
        </p:txBody>
      </p:sp>
    </p:spTree>
    <p:extLst>
      <p:ext uri="{BB962C8B-B14F-4D97-AF65-F5344CB8AC3E}">
        <p14:creationId xmlns:p14="http://schemas.microsoft.com/office/powerpoint/2010/main" val="11486832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1855</TotalTime>
  <Words>8221</Words>
  <Application>Microsoft Office PowerPoint</Application>
  <PresentationFormat>Widescreen</PresentationFormat>
  <Paragraphs>914</Paragraphs>
  <Slides>90</Slides>
  <Notes>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90</vt:i4>
      </vt:variant>
    </vt:vector>
  </HeadingPairs>
  <TitlesOfParts>
    <vt:vector size="104" baseType="lpstr">
      <vt:lpstr>宋体</vt:lpstr>
      <vt:lpstr>Arial</vt:lpstr>
      <vt:lpstr>Calibri</vt:lpstr>
      <vt:lpstr>Calibri Light</vt:lpstr>
      <vt:lpstr>Courier New</vt:lpstr>
      <vt:lpstr>Helvetica</vt:lpstr>
      <vt:lpstr>Shruti</vt:lpstr>
      <vt:lpstr>Symbol</vt:lpstr>
      <vt:lpstr>Times New Roman</vt:lpstr>
      <vt:lpstr>Times-Bold</vt:lpstr>
      <vt:lpstr>Times-Italic</vt:lpstr>
      <vt:lpstr>Times-Roman</vt:lpstr>
      <vt:lpstr>Wingdings</vt:lpstr>
      <vt:lpstr>Office Theme</vt:lpstr>
      <vt:lpstr>Processes and Threads</vt:lpstr>
      <vt:lpstr>PowerPoint Presentation</vt:lpstr>
      <vt:lpstr>Process</vt:lpstr>
      <vt:lpstr>PowerPoint Presentation</vt:lpstr>
      <vt:lpstr>PowerPoint Presentation</vt:lpstr>
      <vt:lpstr>PowerPoint Presentation</vt:lpstr>
      <vt:lpstr>PowerPoint Presentation</vt:lpstr>
      <vt:lpstr>PowerPoint Presentation</vt:lpstr>
      <vt:lpstr>Process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IPC</vt:lpstr>
      <vt:lpstr>Race condition</vt:lpstr>
      <vt:lpstr>Race condition</vt:lpstr>
      <vt:lpstr>Mutual exclusion</vt:lpstr>
      <vt:lpstr>Mutual exclusion</vt:lpstr>
      <vt:lpstr>Mutual exclusion</vt:lpstr>
      <vt:lpstr>Mutual exclusion</vt:lpstr>
      <vt:lpstr>Peterson’s solution</vt:lpstr>
      <vt:lpstr>PowerPoint Presentation</vt:lpstr>
      <vt:lpstr>Mutual exclusion</vt:lpstr>
      <vt:lpstr>Mutual exclusion</vt:lpstr>
      <vt:lpstr>Mutual exclusion</vt:lpstr>
      <vt:lpstr>Producer consumer problem</vt:lpstr>
      <vt:lpstr>PowerPoint Presentation</vt:lpstr>
      <vt:lpstr>Producer consumer problem</vt:lpstr>
      <vt:lpstr>Mutual exclusion</vt:lpstr>
      <vt:lpstr>PowerPoint Presentation</vt:lpstr>
      <vt:lpstr>PowerPoint Presentation</vt:lpstr>
      <vt:lpstr>Semaphore</vt:lpstr>
      <vt:lpstr>PowerPoint Presentation</vt:lpstr>
      <vt:lpstr>Semaphore</vt:lpstr>
      <vt:lpstr>PowerPoint Presentation</vt:lpstr>
      <vt:lpstr>PowerPoint Presentation</vt:lpstr>
      <vt:lpstr>PowerPoint Presentation</vt:lpstr>
      <vt:lpstr>PowerPoint Presentation</vt:lpstr>
      <vt:lpstr>IPC problems</vt:lpstr>
      <vt:lpstr>Dining philosopher problem</vt:lpstr>
      <vt:lpstr>mutex</vt:lpstr>
      <vt:lpstr>PowerPoint Presentation</vt:lpstr>
      <vt:lpstr>PowerPoint Presentation</vt:lpstr>
      <vt:lpstr>Low level synchronization</vt:lpstr>
      <vt:lpstr>PowerPoint Presentation</vt:lpstr>
      <vt:lpstr>PowerPoint Presentation</vt:lpstr>
      <vt:lpstr>PowerPoint Presentation</vt:lpstr>
      <vt:lpstr>PowerPoint Presentation</vt:lpstr>
      <vt:lpstr>PowerPoint Presentation</vt:lpstr>
      <vt:lpstr>PowerPoint Presentation</vt:lpstr>
      <vt:lpstr>Message passing</vt:lpstr>
      <vt:lpstr>Message passing</vt:lpstr>
      <vt:lpstr>PowerPoint Presentation</vt:lpstr>
      <vt:lpstr>PowerPoint Presentation</vt:lpstr>
      <vt:lpstr>PowerPoint Presentation</vt:lpstr>
      <vt:lpstr>PowerPoint Presentation</vt:lpstr>
      <vt:lpstr>PowerPoint Presentation</vt:lpstr>
      <vt:lpstr>Unix</vt:lpstr>
      <vt:lpstr> Barriers</vt:lpstr>
      <vt:lpstr>PowerPoint Presentation</vt:lpstr>
      <vt:lpstr>PowerPoint Presentation</vt:lpstr>
      <vt:lpstr>PowerPoint Presentation</vt:lpstr>
      <vt:lpstr>Pipe</vt:lpstr>
      <vt:lpstr>PowerPoint Presentation</vt:lpstr>
      <vt:lpstr>PowerPoint Presentation</vt:lpstr>
      <vt:lpstr>PowerPoint Presentation</vt:lpstr>
      <vt:lpstr>Named pipe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Processes and Threads</dc:title>
  <dc:creator>narendra</dc:creator>
  <cp:lastModifiedBy>narendra</cp:lastModifiedBy>
  <cp:revision>168</cp:revision>
  <dcterms:created xsi:type="dcterms:W3CDTF">2017-07-19T03:26:42Z</dcterms:created>
  <dcterms:modified xsi:type="dcterms:W3CDTF">2018-08-07T08:23:09Z</dcterms:modified>
</cp:coreProperties>
</file>